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398" r:id="rId3"/>
    <p:sldId id="401" r:id="rId4"/>
    <p:sldId id="559" r:id="rId5"/>
    <p:sldId id="560" r:id="rId6"/>
    <p:sldId id="561" r:id="rId7"/>
    <p:sldId id="566" r:id="rId8"/>
    <p:sldId id="562" r:id="rId9"/>
    <p:sldId id="563" r:id="rId10"/>
    <p:sldId id="564" r:id="rId11"/>
    <p:sldId id="567" r:id="rId12"/>
    <p:sldId id="565" r:id="rId13"/>
    <p:sldId id="568" r:id="rId14"/>
    <p:sldId id="569" r:id="rId15"/>
    <p:sldId id="572" r:id="rId16"/>
    <p:sldId id="570" r:id="rId17"/>
    <p:sldId id="571" r:id="rId18"/>
    <p:sldId id="573" r:id="rId19"/>
    <p:sldId id="574" r:id="rId20"/>
    <p:sldId id="575" r:id="rId21"/>
    <p:sldId id="624" r:id="rId22"/>
    <p:sldId id="636" r:id="rId23"/>
    <p:sldId id="637" r:id="rId24"/>
    <p:sldId id="580" r:id="rId25"/>
    <p:sldId id="578" r:id="rId26"/>
    <p:sldId id="579" r:id="rId27"/>
    <p:sldId id="581" r:id="rId28"/>
    <p:sldId id="625" r:id="rId29"/>
    <p:sldId id="615" r:id="rId30"/>
    <p:sldId id="607" r:id="rId31"/>
    <p:sldId id="608" r:id="rId32"/>
    <p:sldId id="609" r:id="rId33"/>
    <p:sldId id="610" r:id="rId34"/>
    <p:sldId id="611" r:id="rId35"/>
    <p:sldId id="612" r:id="rId36"/>
    <p:sldId id="613" r:id="rId37"/>
    <p:sldId id="614" r:id="rId38"/>
    <p:sldId id="584" r:id="rId39"/>
    <p:sldId id="638" r:id="rId40"/>
    <p:sldId id="616" r:id="rId41"/>
    <p:sldId id="585" r:id="rId42"/>
    <p:sldId id="586" r:id="rId43"/>
    <p:sldId id="587" r:id="rId44"/>
    <p:sldId id="588" r:id="rId45"/>
    <p:sldId id="589" r:id="rId46"/>
    <p:sldId id="590" r:id="rId47"/>
    <p:sldId id="591" r:id="rId48"/>
    <p:sldId id="639" r:id="rId49"/>
    <p:sldId id="594" r:id="rId50"/>
    <p:sldId id="595" r:id="rId51"/>
    <p:sldId id="640" r:id="rId52"/>
    <p:sldId id="641" r:id="rId53"/>
    <p:sldId id="597" r:id="rId54"/>
    <p:sldId id="601" r:id="rId55"/>
    <p:sldId id="602" r:id="rId56"/>
    <p:sldId id="626" r:id="rId57"/>
    <p:sldId id="642" r:id="rId58"/>
    <p:sldId id="627" r:id="rId59"/>
    <p:sldId id="628" r:id="rId60"/>
    <p:sldId id="631" r:id="rId61"/>
    <p:sldId id="632" r:id="rId62"/>
    <p:sldId id="633" r:id="rId63"/>
    <p:sldId id="634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3" autoAdjust="0"/>
    <p:restoredTop sz="92897" autoAdjust="0"/>
  </p:normalViewPr>
  <p:slideViewPr>
    <p:cSldViewPr>
      <p:cViewPr>
        <p:scale>
          <a:sx n="70" d="100"/>
          <a:sy n="70" d="100"/>
        </p:scale>
        <p:origin x="-58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00BFB-A016-453C-863B-012BA3E33FFB}" type="datetimeFigureOut">
              <a:rPr lang="en-US" smtClean="0"/>
              <a:pPr/>
              <a:t>22-Nov-14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68327-73C0-4EFA-885E-D4B8330967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4025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68327-73C0-4EFA-885E-D4B833096719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özet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68327-73C0-4EFA-885E-D4B833096719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özet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68327-73C0-4EFA-885E-D4B833096719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özet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68327-73C0-4EFA-885E-D4B833096719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özet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68327-73C0-4EFA-885E-D4B833096719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özet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68327-73C0-4EFA-885E-D4B833096719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68327-73C0-4EFA-885E-D4B833096719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696200" cy="2438401"/>
          </a:xfrm>
        </p:spPr>
        <p:txBody>
          <a:bodyPr>
            <a:normAutofit/>
          </a:bodyPr>
          <a:lstStyle/>
          <a:p>
            <a:r>
              <a:rPr lang="tr-TR" dirty="0" smtClean="0"/>
              <a:t>MIT503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r-TR" dirty="0" smtClean="0"/>
              <a:t>Veri Yapıları ve algoritmalar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b="1" i="1" dirty="0" smtClean="0"/>
              <a:t>Sıralama algoritmaları</a:t>
            </a:r>
            <a:endParaRPr lang="tr-TR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/>
          <a:lstStyle/>
          <a:p>
            <a:r>
              <a:rPr lang="tr-TR" dirty="0" smtClean="0"/>
              <a:t>Y. Doç. </a:t>
            </a:r>
            <a:r>
              <a:rPr lang="en-US" dirty="0" smtClean="0"/>
              <a:t>Dr. </a:t>
            </a:r>
            <a:r>
              <a:rPr lang="tr-TR" dirty="0" smtClean="0"/>
              <a:t>Yuriy </a:t>
            </a:r>
            <a:r>
              <a:rPr lang="tr-TR" dirty="0" smtClean="0"/>
              <a:t>Mishchenko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Ekleme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Naif sıralama: ekleme sıralama</a:t>
            </a:r>
          </a:p>
        </p:txBody>
      </p:sp>
      <p:grpSp>
        <p:nvGrpSpPr>
          <p:cNvPr id="4" name="Group 50"/>
          <p:cNvGrpSpPr/>
          <p:nvPr/>
        </p:nvGrpSpPr>
        <p:grpSpPr>
          <a:xfrm>
            <a:off x="1828800" y="2209800"/>
            <a:ext cx="6781800" cy="457200"/>
            <a:chOff x="1143000" y="2743200"/>
            <a:chExt cx="6781800" cy="457200"/>
          </a:xfrm>
        </p:grpSpPr>
        <p:sp>
          <p:nvSpPr>
            <p:cNvPr id="39" name="Rectangle 38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grpSp>
        <p:nvGrpSpPr>
          <p:cNvPr id="72" name="Group 50"/>
          <p:cNvGrpSpPr/>
          <p:nvPr/>
        </p:nvGrpSpPr>
        <p:grpSpPr>
          <a:xfrm>
            <a:off x="1828800" y="2743200"/>
            <a:ext cx="6781800" cy="457200"/>
            <a:chOff x="1143000" y="2743200"/>
            <a:chExt cx="6781800" cy="457200"/>
          </a:xfrm>
        </p:grpSpPr>
        <p:sp>
          <p:nvSpPr>
            <p:cNvPr id="73" name="Rectangle 72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533400" y="2286000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33400" y="2743200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sonuç</a:t>
            </a:r>
            <a:endParaRPr lang="en-US" dirty="0"/>
          </a:p>
        </p:txBody>
      </p:sp>
      <p:grpSp>
        <p:nvGrpSpPr>
          <p:cNvPr id="85" name="Group 50"/>
          <p:cNvGrpSpPr/>
          <p:nvPr/>
        </p:nvGrpSpPr>
        <p:grpSpPr>
          <a:xfrm>
            <a:off x="1828800" y="3352800"/>
            <a:ext cx="6781800" cy="457200"/>
            <a:chOff x="1143000" y="2743200"/>
            <a:chExt cx="6781800" cy="457200"/>
          </a:xfrm>
        </p:grpSpPr>
        <p:sp>
          <p:nvSpPr>
            <p:cNvPr id="86" name="Rectangle 85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grpSp>
        <p:nvGrpSpPr>
          <p:cNvPr id="96" name="Group 50"/>
          <p:cNvGrpSpPr/>
          <p:nvPr/>
        </p:nvGrpSpPr>
        <p:grpSpPr>
          <a:xfrm>
            <a:off x="1828800" y="3886200"/>
            <a:ext cx="6781800" cy="457200"/>
            <a:chOff x="1143000" y="2743200"/>
            <a:chExt cx="6781800" cy="457200"/>
          </a:xfrm>
        </p:grpSpPr>
        <p:sp>
          <p:nvSpPr>
            <p:cNvPr id="97" name="Rectangle 96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533400" y="3429000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533400" y="3886200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sonuç</a:t>
            </a:r>
            <a:endParaRPr lang="en-US" dirty="0"/>
          </a:p>
        </p:txBody>
      </p:sp>
      <p:grpSp>
        <p:nvGrpSpPr>
          <p:cNvPr id="109" name="Group 50"/>
          <p:cNvGrpSpPr/>
          <p:nvPr/>
        </p:nvGrpSpPr>
        <p:grpSpPr>
          <a:xfrm>
            <a:off x="1828800" y="4495800"/>
            <a:ext cx="6781800" cy="457200"/>
            <a:chOff x="1143000" y="2743200"/>
            <a:chExt cx="6781800" cy="457200"/>
          </a:xfrm>
        </p:grpSpPr>
        <p:sp>
          <p:nvSpPr>
            <p:cNvPr id="110" name="Rectangle 109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grpSp>
        <p:nvGrpSpPr>
          <p:cNvPr id="120" name="Group 50"/>
          <p:cNvGrpSpPr/>
          <p:nvPr/>
        </p:nvGrpSpPr>
        <p:grpSpPr>
          <a:xfrm>
            <a:off x="1828800" y="5029200"/>
            <a:ext cx="6781800" cy="457200"/>
            <a:chOff x="1143000" y="2743200"/>
            <a:chExt cx="6781800" cy="457200"/>
          </a:xfrm>
        </p:grpSpPr>
        <p:sp>
          <p:nvSpPr>
            <p:cNvPr id="121" name="Rectangle 120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533400" y="4572000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533400" y="5029200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sonuç</a:t>
            </a:r>
            <a:endParaRPr lang="en-US" dirty="0"/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286000" y="2514600"/>
            <a:ext cx="0" cy="4572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H="1">
            <a:off x="2286000" y="3657600"/>
            <a:ext cx="381000" cy="381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H="1">
            <a:off x="2895600" y="4724400"/>
            <a:ext cx="533400" cy="4572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" name="Group 50"/>
          <p:cNvGrpSpPr/>
          <p:nvPr/>
        </p:nvGrpSpPr>
        <p:grpSpPr>
          <a:xfrm>
            <a:off x="1828800" y="5638800"/>
            <a:ext cx="6781800" cy="457200"/>
            <a:chOff x="1143000" y="2743200"/>
            <a:chExt cx="6781800" cy="457200"/>
          </a:xfrm>
        </p:grpSpPr>
        <p:sp>
          <p:nvSpPr>
            <p:cNvPr id="142" name="Rectangle 141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grpSp>
        <p:nvGrpSpPr>
          <p:cNvPr id="152" name="Group 50"/>
          <p:cNvGrpSpPr/>
          <p:nvPr/>
        </p:nvGrpSpPr>
        <p:grpSpPr>
          <a:xfrm>
            <a:off x="1828800" y="6172200"/>
            <a:ext cx="6781800" cy="457200"/>
            <a:chOff x="1143000" y="2743200"/>
            <a:chExt cx="6781800" cy="457200"/>
          </a:xfrm>
        </p:grpSpPr>
        <p:sp>
          <p:nvSpPr>
            <p:cNvPr id="153" name="Rectangle 152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533400" y="5715000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164" name="TextBox 163"/>
          <p:cNvSpPr txBox="1"/>
          <p:nvPr/>
        </p:nvSpPr>
        <p:spPr>
          <a:xfrm>
            <a:off x="533400" y="6172200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sonuç</a:t>
            </a:r>
            <a:endParaRPr lang="en-US" dirty="0"/>
          </a:p>
        </p:txBody>
      </p:sp>
      <p:cxnSp>
        <p:nvCxnSpPr>
          <p:cNvPr id="165" name="Straight Arrow Connector 164"/>
          <p:cNvCxnSpPr/>
          <p:nvPr/>
        </p:nvCxnSpPr>
        <p:spPr>
          <a:xfrm flipH="1">
            <a:off x="2895600" y="5943600"/>
            <a:ext cx="1219200" cy="381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Ekleme sıralama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1000" y="1447800"/>
            <a:ext cx="365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Seçme sıralama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sonuç:=boş dizi</a:t>
            </a:r>
          </a:p>
          <a:p>
            <a:r>
              <a:rPr lang="tr-TR" dirty="0" smtClean="0"/>
              <a:t>p</a:t>
            </a:r>
            <a:r>
              <a:rPr lang="en-US" dirty="0" smtClean="0"/>
              <a:t>:=</a:t>
            </a:r>
            <a:r>
              <a:rPr lang="tr-TR" dirty="0" smtClean="0"/>
              <a:t>giriş </a:t>
            </a:r>
            <a:r>
              <a:rPr lang="en-US" dirty="0" smtClean="0"/>
              <a:t>d</a:t>
            </a:r>
            <a:r>
              <a:rPr lang="tr-TR" dirty="0" smtClean="0"/>
              <a:t>izi</a:t>
            </a:r>
          </a:p>
          <a:p>
            <a:r>
              <a:rPr lang="tr-TR" dirty="0" smtClean="0"/>
              <a:t>p boş değil iken</a:t>
            </a:r>
            <a:br>
              <a:rPr lang="tr-TR" dirty="0" smtClean="0"/>
            </a:br>
            <a:r>
              <a:rPr lang="tr-TR" dirty="0" smtClean="0"/>
              <a:t>   a:=p’den birinci nesne alin</a:t>
            </a:r>
          </a:p>
          <a:p>
            <a:r>
              <a:rPr lang="tr-TR" dirty="0" smtClean="0"/>
              <a:t>   i:=0</a:t>
            </a:r>
          </a:p>
          <a:p>
            <a:r>
              <a:rPr lang="tr-TR" dirty="0" smtClean="0"/>
              <a:t>   döngü     // doğru pozisiyonu bul</a:t>
            </a:r>
          </a:p>
          <a:p>
            <a:r>
              <a:rPr lang="tr-TR" dirty="0" smtClean="0"/>
              <a:t>     </a:t>
            </a:r>
            <a:r>
              <a:rPr lang="en-US" dirty="0" smtClean="0"/>
              <a:t> </a:t>
            </a:r>
            <a:r>
              <a:rPr lang="tr-TR" dirty="0" smtClean="0"/>
              <a:t> </a:t>
            </a:r>
            <a:r>
              <a:rPr lang="en-US" dirty="0" err="1" smtClean="0"/>
              <a:t>i</a:t>
            </a:r>
            <a:r>
              <a:rPr lang="tr-TR" dirty="0" smtClean="0"/>
              <a:t>:</a:t>
            </a:r>
            <a:r>
              <a:rPr lang="en-US" dirty="0" smtClean="0"/>
              <a:t>=i+1</a:t>
            </a:r>
            <a:endParaRPr lang="tr-TR" dirty="0" smtClean="0"/>
          </a:p>
          <a:p>
            <a:r>
              <a:rPr lang="tr-TR" dirty="0" smtClean="0"/>
              <a:t>   döngü (sonuç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]&gt;a</a:t>
            </a:r>
            <a:r>
              <a:rPr lang="tr-TR" dirty="0" smtClean="0"/>
              <a:t>)</a:t>
            </a:r>
            <a:r>
              <a:rPr lang="ru-RU" dirty="0" smtClean="0"/>
              <a:t> </a:t>
            </a:r>
            <a:r>
              <a:rPr lang="tr-TR" dirty="0" smtClean="0"/>
              <a:t>iken </a:t>
            </a:r>
          </a:p>
          <a:p>
            <a:r>
              <a:rPr lang="en-US" dirty="0" smtClean="0"/>
              <a:t>   </a:t>
            </a:r>
            <a:r>
              <a:rPr lang="tr-TR" dirty="0" smtClean="0"/>
              <a:t>a, sonucun </a:t>
            </a:r>
            <a:r>
              <a:rPr lang="en-US" dirty="0" smtClean="0"/>
              <a:t>i-1</a:t>
            </a:r>
            <a:r>
              <a:rPr lang="tr-TR" dirty="0" smtClean="0"/>
              <a:t> pozisiyonuna ekleyin</a:t>
            </a:r>
            <a:endParaRPr lang="en-US" dirty="0" smtClean="0"/>
          </a:p>
          <a:p>
            <a:r>
              <a:rPr lang="tr-TR" dirty="0" smtClean="0"/>
              <a:t>   p’den a’yı çıkartın</a:t>
            </a:r>
          </a:p>
          <a:p>
            <a:r>
              <a:rPr lang="tr-TR" dirty="0" smtClean="0"/>
              <a:t>döngü sonu</a:t>
            </a:r>
            <a:br>
              <a:rPr lang="tr-TR" dirty="0" smtClean="0"/>
            </a:br>
            <a:r>
              <a:rPr lang="tr-TR" dirty="0" smtClean="0"/>
              <a:t>yaz sonuç</a:t>
            </a:r>
          </a:p>
        </p:txBody>
      </p:sp>
      <p:sp>
        <p:nvSpPr>
          <p:cNvPr id="45" name="Oval 44"/>
          <p:cNvSpPr/>
          <p:nvPr/>
        </p:nvSpPr>
        <p:spPr>
          <a:xfrm>
            <a:off x="4800600" y="12954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464804" y="4800600"/>
            <a:ext cx="1828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p’dan a’yı çıkartın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4537365" y="21336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a:=p’den ilk nesne seçin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4876800" y="62484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yaz p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248400" y="1295400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başlangıç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324600" y="6096000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bitiş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45" idx="4"/>
            <a:endCxn id="55" idx="0"/>
          </p:cNvCxnSpPr>
          <p:nvPr/>
        </p:nvCxnSpPr>
        <p:spPr>
          <a:xfrm>
            <a:off x="5372100" y="1828800"/>
            <a:ext cx="3465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4" idx="2"/>
            <a:endCxn id="54" idx="0"/>
          </p:cNvCxnSpPr>
          <p:nvPr/>
        </p:nvCxnSpPr>
        <p:spPr>
          <a:xfrm>
            <a:off x="5378614" y="4640240"/>
            <a:ext cx="590" cy="160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hape 37"/>
          <p:cNvCxnSpPr>
            <a:stCxn id="29" idx="3"/>
            <a:endCxn id="55" idx="0"/>
          </p:cNvCxnSpPr>
          <p:nvPr/>
        </p:nvCxnSpPr>
        <p:spPr>
          <a:xfrm flipH="1" flipV="1">
            <a:off x="5375565" y="2133600"/>
            <a:ext cx="1530925" cy="3657600"/>
          </a:xfrm>
          <a:prstGeom prst="bentConnector4">
            <a:avLst>
              <a:gd name="adj1" fmla="val -71946"/>
              <a:gd name="adj2" fmla="val 1062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76600" y="5105400"/>
            <a:ext cx="5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yok</a:t>
            </a:r>
            <a:endParaRPr lang="en-US" dirty="0"/>
          </a:p>
        </p:txBody>
      </p:sp>
      <p:cxnSp>
        <p:nvCxnSpPr>
          <p:cNvPr id="43" name="Elbow Connector 42"/>
          <p:cNvCxnSpPr>
            <a:stCxn id="29" idx="1"/>
            <a:endCxn id="56" idx="2"/>
          </p:cNvCxnSpPr>
          <p:nvPr/>
        </p:nvCxnSpPr>
        <p:spPr>
          <a:xfrm rot="10800000" flipH="1" flipV="1">
            <a:off x="3858490" y="5791200"/>
            <a:ext cx="1018310" cy="723900"/>
          </a:xfrm>
          <a:prstGeom prst="bentConnector3">
            <a:avLst>
              <a:gd name="adj1" fmla="val -224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446896" y="4106840"/>
            <a:ext cx="1863435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a, sonucun i-1 pozisiyonuna ekle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55" idx="2"/>
            <a:endCxn id="27" idx="0"/>
          </p:cNvCxnSpPr>
          <p:nvPr/>
        </p:nvCxnSpPr>
        <p:spPr>
          <a:xfrm>
            <a:off x="5375565" y="2667000"/>
            <a:ext cx="6925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Decision 28"/>
          <p:cNvSpPr/>
          <p:nvPr/>
        </p:nvSpPr>
        <p:spPr>
          <a:xfrm>
            <a:off x="3858490" y="5410200"/>
            <a:ext cx="3048000" cy="762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p’de nesneler var?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239000" y="5257800"/>
            <a:ext cx="476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var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54" idx="2"/>
            <a:endCxn id="29" idx="0"/>
          </p:cNvCxnSpPr>
          <p:nvPr/>
        </p:nvCxnSpPr>
        <p:spPr>
          <a:xfrm>
            <a:off x="5379204" y="5181600"/>
            <a:ext cx="3286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Decision 26"/>
          <p:cNvSpPr/>
          <p:nvPr/>
        </p:nvSpPr>
        <p:spPr>
          <a:xfrm>
            <a:off x="3858490" y="3124200"/>
            <a:ext cx="3048000" cy="762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tr-TR" dirty="0" smtClean="0"/>
              <a:t>onuç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]&gt;a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7" idx="2"/>
            <a:endCxn id="24" idx="0"/>
          </p:cNvCxnSpPr>
          <p:nvPr/>
        </p:nvCxnSpPr>
        <p:spPr>
          <a:xfrm flipH="1">
            <a:off x="5378614" y="3886200"/>
            <a:ext cx="3876" cy="220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19600" y="381000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hair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934200" y="3505200"/>
            <a:ext cx="592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evet</a:t>
            </a:r>
            <a:endParaRPr lang="en-US" dirty="0"/>
          </a:p>
        </p:txBody>
      </p:sp>
      <p:cxnSp>
        <p:nvCxnSpPr>
          <p:cNvPr id="41" name="Elbow Connector 40"/>
          <p:cNvCxnSpPr>
            <a:stCxn id="27" idx="3"/>
            <a:endCxn id="52" idx="2"/>
          </p:cNvCxnSpPr>
          <p:nvPr/>
        </p:nvCxnSpPr>
        <p:spPr>
          <a:xfrm flipV="1">
            <a:off x="6906490" y="3352800"/>
            <a:ext cx="370610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781800" y="3006435"/>
            <a:ext cx="990600" cy="346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r>
              <a:rPr lang="en-US" dirty="0" smtClean="0"/>
              <a:t>=i+1</a:t>
            </a:r>
            <a:endParaRPr lang="en-US" dirty="0"/>
          </a:p>
        </p:txBody>
      </p:sp>
      <p:cxnSp>
        <p:nvCxnSpPr>
          <p:cNvPr id="59" name="Elbow Connector 40"/>
          <p:cNvCxnSpPr>
            <a:stCxn id="52" idx="0"/>
            <a:endCxn id="27" idx="0"/>
          </p:cNvCxnSpPr>
          <p:nvPr/>
        </p:nvCxnSpPr>
        <p:spPr>
          <a:xfrm rot="16200000" flipH="1" flipV="1">
            <a:off x="6270912" y="2118012"/>
            <a:ext cx="117765" cy="1894610"/>
          </a:xfrm>
          <a:prstGeom prst="bentConnector3">
            <a:avLst>
              <a:gd name="adj1" fmla="val -19411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Ekleme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Ekleme sıralamada, doğru pozisyonu bulmak için bütün çıktı dızısını incelememiz gerekiyor</a:t>
            </a:r>
          </a:p>
          <a:p>
            <a:r>
              <a:rPr lang="tr-TR" b="1" dirty="0" smtClean="0"/>
              <a:t>Bu nedenle, bu algoritma için ortalama </a:t>
            </a:r>
            <a:br>
              <a:rPr lang="tr-TR" b="1" dirty="0" smtClean="0"/>
            </a:br>
            <a:r>
              <a:rPr lang="tr-TR" b="1" dirty="0" smtClean="0"/>
              <a:t>N(N-1)/2=O(N</a:t>
            </a:r>
            <a:r>
              <a:rPr lang="tr-TR" b="1" baseline="30000" dirty="0" smtClean="0"/>
              <a:t>2</a:t>
            </a:r>
            <a:r>
              <a:rPr lang="tr-TR" b="1" dirty="0" smtClean="0"/>
              <a:t>) operasyon gerekiyor</a:t>
            </a:r>
          </a:p>
          <a:p>
            <a:endParaRPr lang="tr-TR" dirty="0" smtClean="0"/>
          </a:p>
          <a:p>
            <a:r>
              <a:rPr lang="tr-TR" dirty="0" smtClean="0"/>
              <a:t>Girdi olarak neredeyse sıralanmış dizi varsa, çok hızlı algoritma olabilir (bu durumda daha avantajlı algoritmadır)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Kabarcık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Kabarcık sıralama, çok popüler algoritmadır ve her zaman “algoritmalar” derslerinde verilir</a:t>
            </a:r>
          </a:p>
          <a:p>
            <a:r>
              <a:rPr lang="tr-TR" dirty="0" smtClean="0"/>
              <a:t>Ana fikri</a:t>
            </a:r>
          </a:p>
          <a:p>
            <a:pPr lvl="1"/>
            <a:r>
              <a:rPr lang="tr-TR" dirty="0" smtClean="0"/>
              <a:t>Diziyi inceliyoruz</a:t>
            </a:r>
          </a:p>
          <a:p>
            <a:pPr lvl="1"/>
            <a:r>
              <a:rPr lang="tr-TR" dirty="0" smtClean="0"/>
              <a:t>Bir yanlış sırada çift varsa, yani soldaki sayı sağdaki sayı’dan daha büyükse, çiftteki sayıların pozısyonlarını değiştiriyoruz</a:t>
            </a:r>
          </a:p>
          <a:p>
            <a:pPr lvl="1"/>
            <a:r>
              <a:rPr lang="tr-TR" dirty="0" smtClean="0"/>
              <a:t>Sonra var olan diziyi tekrar inceliyoruz, bu şekilde devam ediyoruz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Kabarcık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Naif sıralama: kabarcık sıralama</a:t>
            </a:r>
          </a:p>
        </p:txBody>
      </p:sp>
      <p:grpSp>
        <p:nvGrpSpPr>
          <p:cNvPr id="4" name="Group 50"/>
          <p:cNvGrpSpPr/>
          <p:nvPr/>
        </p:nvGrpSpPr>
        <p:grpSpPr>
          <a:xfrm>
            <a:off x="1828800" y="2209800"/>
            <a:ext cx="6781800" cy="457200"/>
            <a:chOff x="1143000" y="2743200"/>
            <a:chExt cx="6781800" cy="457200"/>
          </a:xfrm>
        </p:grpSpPr>
        <p:sp>
          <p:nvSpPr>
            <p:cNvPr id="39" name="Rectangle 38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533400" y="2286000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109" name="Freeform 108"/>
          <p:cNvSpPr/>
          <p:nvPr/>
        </p:nvSpPr>
        <p:spPr>
          <a:xfrm>
            <a:off x="2119745" y="2673927"/>
            <a:ext cx="734291" cy="193964"/>
          </a:xfrm>
          <a:custGeom>
            <a:avLst/>
            <a:gdLst>
              <a:gd name="connsiteX0" fmla="*/ 0 w 734291"/>
              <a:gd name="connsiteY0" fmla="*/ 0 h 193964"/>
              <a:gd name="connsiteX1" fmla="*/ 346364 w 734291"/>
              <a:gd name="connsiteY1" fmla="*/ 193964 h 193964"/>
              <a:gd name="connsiteX2" fmla="*/ 734291 w 734291"/>
              <a:gd name="connsiteY2" fmla="*/ 0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291" h="193964">
                <a:moveTo>
                  <a:pt x="0" y="0"/>
                </a:moveTo>
                <a:cubicBezTo>
                  <a:pt x="111991" y="96982"/>
                  <a:pt x="223982" y="193964"/>
                  <a:pt x="346364" y="193964"/>
                </a:cubicBezTo>
                <a:cubicBezTo>
                  <a:pt x="468746" y="193964"/>
                  <a:pt x="671946" y="34636"/>
                  <a:pt x="734291" y="0"/>
                </a:cubicBezTo>
              </a:path>
            </a:pathLst>
          </a:cu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50"/>
          <p:cNvGrpSpPr/>
          <p:nvPr/>
        </p:nvGrpSpPr>
        <p:grpSpPr>
          <a:xfrm>
            <a:off x="1828800" y="2971800"/>
            <a:ext cx="6781800" cy="457200"/>
            <a:chOff x="1143000" y="2743200"/>
            <a:chExt cx="6781800" cy="457200"/>
          </a:xfrm>
        </p:grpSpPr>
        <p:sp>
          <p:nvSpPr>
            <p:cNvPr id="133" name="Rectangle 132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533400" y="3048000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170" name="Freeform 169"/>
          <p:cNvSpPr/>
          <p:nvPr/>
        </p:nvSpPr>
        <p:spPr>
          <a:xfrm>
            <a:off x="2819400" y="3429000"/>
            <a:ext cx="734291" cy="193964"/>
          </a:xfrm>
          <a:custGeom>
            <a:avLst/>
            <a:gdLst>
              <a:gd name="connsiteX0" fmla="*/ 0 w 734291"/>
              <a:gd name="connsiteY0" fmla="*/ 0 h 193964"/>
              <a:gd name="connsiteX1" fmla="*/ 346364 w 734291"/>
              <a:gd name="connsiteY1" fmla="*/ 193964 h 193964"/>
              <a:gd name="connsiteX2" fmla="*/ 734291 w 734291"/>
              <a:gd name="connsiteY2" fmla="*/ 0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291" h="193964">
                <a:moveTo>
                  <a:pt x="0" y="0"/>
                </a:moveTo>
                <a:cubicBezTo>
                  <a:pt x="111991" y="96982"/>
                  <a:pt x="223982" y="193964"/>
                  <a:pt x="346364" y="193964"/>
                </a:cubicBezTo>
                <a:cubicBezTo>
                  <a:pt x="468746" y="193964"/>
                  <a:pt x="671946" y="34636"/>
                  <a:pt x="734291" y="0"/>
                </a:cubicBezTo>
              </a:path>
            </a:pathLst>
          </a:cu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1" name="Group 50"/>
          <p:cNvGrpSpPr/>
          <p:nvPr/>
        </p:nvGrpSpPr>
        <p:grpSpPr>
          <a:xfrm>
            <a:off x="1828800" y="3733800"/>
            <a:ext cx="6781800" cy="457200"/>
            <a:chOff x="1143000" y="2743200"/>
            <a:chExt cx="6781800" cy="457200"/>
          </a:xfrm>
        </p:grpSpPr>
        <p:sp>
          <p:nvSpPr>
            <p:cNvPr id="172" name="Rectangle 171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533400" y="3810000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183" name="Freeform 182"/>
          <p:cNvSpPr/>
          <p:nvPr/>
        </p:nvSpPr>
        <p:spPr>
          <a:xfrm>
            <a:off x="3581400" y="4191000"/>
            <a:ext cx="734291" cy="193964"/>
          </a:xfrm>
          <a:custGeom>
            <a:avLst/>
            <a:gdLst>
              <a:gd name="connsiteX0" fmla="*/ 0 w 734291"/>
              <a:gd name="connsiteY0" fmla="*/ 0 h 193964"/>
              <a:gd name="connsiteX1" fmla="*/ 346364 w 734291"/>
              <a:gd name="connsiteY1" fmla="*/ 193964 h 193964"/>
              <a:gd name="connsiteX2" fmla="*/ 734291 w 734291"/>
              <a:gd name="connsiteY2" fmla="*/ 0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291" h="193964">
                <a:moveTo>
                  <a:pt x="0" y="0"/>
                </a:moveTo>
                <a:cubicBezTo>
                  <a:pt x="111991" y="96982"/>
                  <a:pt x="223982" y="193964"/>
                  <a:pt x="346364" y="193964"/>
                </a:cubicBezTo>
                <a:cubicBezTo>
                  <a:pt x="468746" y="193964"/>
                  <a:pt x="671946" y="34636"/>
                  <a:pt x="734291" y="0"/>
                </a:cubicBezTo>
              </a:path>
            </a:pathLst>
          </a:cu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4" name="Group 50"/>
          <p:cNvGrpSpPr/>
          <p:nvPr/>
        </p:nvGrpSpPr>
        <p:grpSpPr>
          <a:xfrm>
            <a:off x="1828800" y="4495800"/>
            <a:ext cx="6781800" cy="457200"/>
            <a:chOff x="1143000" y="2743200"/>
            <a:chExt cx="6781800" cy="457200"/>
          </a:xfrm>
        </p:grpSpPr>
        <p:sp>
          <p:nvSpPr>
            <p:cNvPr id="185" name="Rectangle 184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sp>
        <p:nvSpPr>
          <p:cNvPr id="195" name="TextBox 194"/>
          <p:cNvSpPr txBox="1"/>
          <p:nvPr/>
        </p:nvSpPr>
        <p:spPr>
          <a:xfrm>
            <a:off x="533400" y="4572000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196" name="Freeform 195"/>
          <p:cNvSpPr/>
          <p:nvPr/>
        </p:nvSpPr>
        <p:spPr>
          <a:xfrm>
            <a:off x="2819400" y="4953000"/>
            <a:ext cx="734291" cy="193964"/>
          </a:xfrm>
          <a:custGeom>
            <a:avLst/>
            <a:gdLst>
              <a:gd name="connsiteX0" fmla="*/ 0 w 734291"/>
              <a:gd name="connsiteY0" fmla="*/ 0 h 193964"/>
              <a:gd name="connsiteX1" fmla="*/ 346364 w 734291"/>
              <a:gd name="connsiteY1" fmla="*/ 193964 h 193964"/>
              <a:gd name="connsiteX2" fmla="*/ 734291 w 734291"/>
              <a:gd name="connsiteY2" fmla="*/ 0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291" h="193964">
                <a:moveTo>
                  <a:pt x="0" y="0"/>
                </a:moveTo>
                <a:cubicBezTo>
                  <a:pt x="111991" y="96982"/>
                  <a:pt x="223982" y="193964"/>
                  <a:pt x="346364" y="193964"/>
                </a:cubicBezTo>
                <a:cubicBezTo>
                  <a:pt x="468746" y="193964"/>
                  <a:pt x="671946" y="34636"/>
                  <a:pt x="734291" y="0"/>
                </a:cubicBezTo>
              </a:path>
            </a:pathLst>
          </a:cu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1" name="Group 50"/>
          <p:cNvGrpSpPr/>
          <p:nvPr/>
        </p:nvGrpSpPr>
        <p:grpSpPr>
          <a:xfrm>
            <a:off x="1828800" y="5257800"/>
            <a:ext cx="6781800" cy="457200"/>
            <a:chOff x="1143000" y="2743200"/>
            <a:chExt cx="6781800" cy="457200"/>
          </a:xfrm>
        </p:grpSpPr>
        <p:sp>
          <p:nvSpPr>
            <p:cNvPr id="202" name="Rectangle 201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sp>
        <p:nvSpPr>
          <p:cNvPr id="212" name="TextBox 211"/>
          <p:cNvSpPr txBox="1"/>
          <p:nvPr/>
        </p:nvSpPr>
        <p:spPr>
          <a:xfrm>
            <a:off x="533400" y="5334000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215" name="Freeform 214"/>
          <p:cNvSpPr/>
          <p:nvPr/>
        </p:nvSpPr>
        <p:spPr>
          <a:xfrm>
            <a:off x="4191000" y="5694219"/>
            <a:ext cx="734291" cy="193964"/>
          </a:xfrm>
          <a:custGeom>
            <a:avLst/>
            <a:gdLst>
              <a:gd name="connsiteX0" fmla="*/ 0 w 734291"/>
              <a:gd name="connsiteY0" fmla="*/ 0 h 193964"/>
              <a:gd name="connsiteX1" fmla="*/ 346364 w 734291"/>
              <a:gd name="connsiteY1" fmla="*/ 193964 h 193964"/>
              <a:gd name="connsiteX2" fmla="*/ 734291 w 734291"/>
              <a:gd name="connsiteY2" fmla="*/ 0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291" h="193964">
                <a:moveTo>
                  <a:pt x="0" y="0"/>
                </a:moveTo>
                <a:cubicBezTo>
                  <a:pt x="111991" y="96982"/>
                  <a:pt x="223982" y="193964"/>
                  <a:pt x="346364" y="193964"/>
                </a:cubicBezTo>
                <a:cubicBezTo>
                  <a:pt x="468746" y="193964"/>
                  <a:pt x="671946" y="34636"/>
                  <a:pt x="734291" y="0"/>
                </a:cubicBezTo>
              </a:path>
            </a:pathLst>
          </a:cu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6" name="Group 50"/>
          <p:cNvGrpSpPr/>
          <p:nvPr/>
        </p:nvGrpSpPr>
        <p:grpSpPr>
          <a:xfrm>
            <a:off x="1828800" y="5999017"/>
            <a:ext cx="6781800" cy="457200"/>
            <a:chOff x="1143000" y="2743200"/>
            <a:chExt cx="6781800" cy="457200"/>
          </a:xfrm>
        </p:grpSpPr>
        <p:sp>
          <p:nvSpPr>
            <p:cNvPr id="217" name="Rectangle 216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sp>
        <p:nvSpPr>
          <p:cNvPr id="227" name="TextBox 226"/>
          <p:cNvSpPr txBox="1"/>
          <p:nvPr/>
        </p:nvSpPr>
        <p:spPr>
          <a:xfrm>
            <a:off x="533400" y="6075217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228" name="Freeform 227"/>
          <p:cNvSpPr/>
          <p:nvPr/>
        </p:nvSpPr>
        <p:spPr>
          <a:xfrm>
            <a:off x="3429000" y="6463145"/>
            <a:ext cx="734291" cy="193964"/>
          </a:xfrm>
          <a:custGeom>
            <a:avLst/>
            <a:gdLst>
              <a:gd name="connsiteX0" fmla="*/ 0 w 734291"/>
              <a:gd name="connsiteY0" fmla="*/ 0 h 193964"/>
              <a:gd name="connsiteX1" fmla="*/ 346364 w 734291"/>
              <a:gd name="connsiteY1" fmla="*/ 193964 h 193964"/>
              <a:gd name="connsiteX2" fmla="*/ 734291 w 734291"/>
              <a:gd name="connsiteY2" fmla="*/ 0 h 19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4291" h="193964">
                <a:moveTo>
                  <a:pt x="0" y="0"/>
                </a:moveTo>
                <a:cubicBezTo>
                  <a:pt x="111991" y="96982"/>
                  <a:pt x="223982" y="193964"/>
                  <a:pt x="346364" y="193964"/>
                </a:cubicBezTo>
                <a:cubicBezTo>
                  <a:pt x="468746" y="193964"/>
                  <a:pt x="671946" y="34636"/>
                  <a:pt x="734291" y="0"/>
                </a:cubicBezTo>
              </a:path>
            </a:pathLst>
          </a:cu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0" name="Straight Arrow Connector 229"/>
          <p:cNvCxnSpPr/>
          <p:nvPr/>
        </p:nvCxnSpPr>
        <p:spPr>
          <a:xfrm>
            <a:off x="422565" y="6705600"/>
            <a:ext cx="845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Kabarcık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Naif sıralama: kabarcık sıralama</a:t>
            </a:r>
          </a:p>
        </p:txBody>
      </p:sp>
      <p:grpSp>
        <p:nvGrpSpPr>
          <p:cNvPr id="4" name="Group 50"/>
          <p:cNvGrpSpPr/>
          <p:nvPr/>
        </p:nvGrpSpPr>
        <p:grpSpPr>
          <a:xfrm>
            <a:off x="1828800" y="2209800"/>
            <a:ext cx="6781800" cy="457200"/>
            <a:chOff x="1143000" y="2743200"/>
            <a:chExt cx="6781800" cy="457200"/>
          </a:xfrm>
        </p:grpSpPr>
        <p:sp>
          <p:nvSpPr>
            <p:cNvPr id="39" name="Rectangle 38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grpSp>
        <p:nvGrpSpPr>
          <p:cNvPr id="5" name="Group 50"/>
          <p:cNvGrpSpPr/>
          <p:nvPr/>
        </p:nvGrpSpPr>
        <p:grpSpPr>
          <a:xfrm>
            <a:off x="1828800" y="2971800"/>
            <a:ext cx="6781800" cy="457200"/>
            <a:chOff x="1143000" y="2743200"/>
            <a:chExt cx="6781800" cy="457200"/>
          </a:xfrm>
        </p:grpSpPr>
        <p:sp>
          <p:nvSpPr>
            <p:cNvPr id="133" name="Rectangle 132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grpSp>
        <p:nvGrpSpPr>
          <p:cNvPr id="6" name="Group 50"/>
          <p:cNvGrpSpPr/>
          <p:nvPr/>
        </p:nvGrpSpPr>
        <p:grpSpPr>
          <a:xfrm>
            <a:off x="1828800" y="3733800"/>
            <a:ext cx="6781800" cy="457200"/>
            <a:chOff x="1143000" y="2743200"/>
            <a:chExt cx="6781800" cy="457200"/>
          </a:xfrm>
        </p:grpSpPr>
        <p:sp>
          <p:nvSpPr>
            <p:cNvPr id="172" name="Rectangle 171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grpSp>
        <p:nvGrpSpPr>
          <p:cNvPr id="7" name="Group 50"/>
          <p:cNvGrpSpPr/>
          <p:nvPr/>
        </p:nvGrpSpPr>
        <p:grpSpPr>
          <a:xfrm>
            <a:off x="1828800" y="4495800"/>
            <a:ext cx="6781800" cy="457200"/>
            <a:chOff x="1143000" y="2743200"/>
            <a:chExt cx="6781800" cy="457200"/>
          </a:xfrm>
        </p:grpSpPr>
        <p:sp>
          <p:nvSpPr>
            <p:cNvPr id="185" name="Rectangle 184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grpSp>
        <p:nvGrpSpPr>
          <p:cNvPr id="8" name="Group 50"/>
          <p:cNvGrpSpPr/>
          <p:nvPr/>
        </p:nvGrpSpPr>
        <p:grpSpPr>
          <a:xfrm>
            <a:off x="1828800" y="5257800"/>
            <a:ext cx="6781800" cy="457200"/>
            <a:chOff x="1143000" y="2743200"/>
            <a:chExt cx="6781800" cy="457200"/>
          </a:xfrm>
        </p:grpSpPr>
        <p:sp>
          <p:nvSpPr>
            <p:cNvPr id="202" name="Rectangle 201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grpSp>
        <p:nvGrpSpPr>
          <p:cNvPr id="9" name="Group 50"/>
          <p:cNvGrpSpPr/>
          <p:nvPr/>
        </p:nvGrpSpPr>
        <p:grpSpPr>
          <a:xfrm>
            <a:off x="1828800" y="5999017"/>
            <a:ext cx="6781800" cy="457200"/>
            <a:chOff x="1143000" y="2743200"/>
            <a:chExt cx="6781800" cy="457200"/>
          </a:xfrm>
        </p:grpSpPr>
        <p:sp>
          <p:nvSpPr>
            <p:cNvPr id="217" name="Rectangle 216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cxnSp>
        <p:nvCxnSpPr>
          <p:cNvPr id="230" name="Straight Arrow Connector 229"/>
          <p:cNvCxnSpPr/>
          <p:nvPr/>
        </p:nvCxnSpPr>
        <p:spPr>
          <a:xfrm>
            <a:off x="422565" y="6705600"/>
            <a:ext cx="845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2362200" y="2819400"/>
            <a:ext cx="838200" cy="7620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676400" y="2057400"/>
            <a:ext cx="838200" cy="7620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3048000" y="3581400"/>
            <a:ext cx="838200" cy="7620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810000" y="5029200"/>
            <a:ext cx="838200" cy="7620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810000" y="4343400"/>
            <a:ext cx="838200" cy="7620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419600" y="5867400"/>
            <a:ext cx="838200" cy="7620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7162800" y="1295400"/>
            <a:ext cx="19649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u="sng" dirty="0" smtClean="0"/>
              <a:t>kabarcık</a:t>
            </a:r>
            <a:r>
              <a:rPr lang="tr-TR" sz="2400" dirty="0" smtClean="0"/>
              <a:t> – </a:t>
            </a:r>
            <a:br>
              <a:rPr lang="tr-TR" sz="2400" dirty="0" smtClean="0"/>
            </a:br>
            <a:r>
              <a:rPr lang="tr-TR" sz="2400" dirty="0" smtClean="0"/>
              <a:t>üstüne gidiyor</a:t>
            </a:r>
            <a:endParaRPr lang="en-US" sz="2400" dirty="0"/>
          </a:p>
        </p:txBody>
      </p:sp>
      <p:cxnSp>
        <p:nvCxnSpPr>
          <p:cNvPr id="92" name="Straight Arrow Connector 91"/>
          <p:cNvCxnSpPr>
            <a:stCxn id="90" idx="1"/>
            <a:endCxn id="85" idx="7"/>
          </p:cNvCxnSpPr>
          <p:nvPr/>
        </p:nvCxnSpPr>
        <p:spPr>
          <a:xfrm flipH="1">
            <a:off x="2391848" y="1710899"/>
            <a:ext cx="4770952" cy="458093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33400" y="2286000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533400" y="3048000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33400" y="3810000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33400" y="4572000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533400" y="5334000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533400" y="6075217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Kabarcık sıralama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1000" y="1447800"/>
            <a:ext cx="4114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82725" algn="l"/>
                <a:tab pos="1606550" algn="l"/>
              </a:tabLst>
            </a:pPr>
            <a:r>
              <a:rPr lang="tr-TR" sz="2400" b="1" dirty="0" smtClean="0"/>
              <a:t>Kabarcık sıralama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p</a:t>
            </a:r>
            <a:r>
              <a:rPr lang="en-US" dirty="0" smtClean="0"/>
              <a:t>:=</a:t>
            </a:r>
            <a:r>
              <a:rPr lang="tr-TR" dirty="0" smtClean="0"/>
              <a:t>giriş_</a:t>
            </a:r>
            <a:r>
              <a:rPr lang="en-US" dirty="0" smtClean="0"/>
              <a:t>d</a:t>
            </a:r>
            <a:r>
              <a:rPr lang="tr-TR" dirty="0" smtClean="0"/>
              <a:t>izi</a:t>
            </a:r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döngü </a:t>
            </a:r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   i:=0</a:t>
            </a:r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   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]&lt;p[i+1]</a:t>
            </a:r>
            <a:r>
              <a:rPr lang="tr-TR" dirty="0" smtClean="0"/>
              <a:t> iken</a:t>
            </a:r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     </a:t>
            </a:r>
            <a:r>
              <a:rPr lang="en-US" dirty="0" smtClean="0"/>
              <a:t> </a:t>
            </a:r>
            <a:r>
              <a:rPr lang="tr-TR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=i+1;</a:t>
            </a:r>
            <a:endParaRPr lang="tr-TR" dirty="0" smtClean="0"/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   döngü</a:t>
            </a:r>
          </a:p>
          <a:p>
            <a:pPr>
              <a:tabLst>
                <a:tab pos="1482725" algn="l"/>
                <a:tab pos="1606550" algn="l"/>
              </a:tabLst>
            </a:pPr>
            <a:endParaRPr lang="tr-TR" dirty="0" smtClean="0"/>
          </a:p>
          <a:p>
            <a:pPr>
              <a:tabLst>
                <a:tab pos="1482725" algn="l"/>
                <a:tab pos="1606550" algn="l"/>
              </a:tabLst>
            </a:pPr>
            <a:r>
              <a:rPr lang="en-US" dirty="0" smtClean="0"/>
              <a:t>   </a:t>
            </a:r>
            <a:r>
              <a:rPr lang="tr-TR" dirty="0" smtClean="0"/>
              <a:t>eğer 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r>
              <a:rPr lang="tr-TR" dirty="0" smtClean="0"/>
              <a:t>, </a:t>
            </a:r>
            <a:r>
              <a:rPr lang="en-US" dirty="0" smtClean="0"/>
              <a:t>p</a:t>
            </a:r>
            <a:r>
              <a:rPr lang="tr-TR" dirty="0" smtClean="0"/>
              <a:t>’nin sonunda ise</a:t>
            </a:r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      döngüden çıkın;        </a:t>
            </a:r>
            <a:r>
              <a:rPr lang="en-US" dirty="0" smtClean="0"/>
              <a:t>// </a:t>
            </a:r>
            <a:r>
              <a:rPr lang="tr-TR" dirty="0" smtClean="0"/>
              <a:t>hiç yanlış sırada</a:t>
            </a:r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                                          // çift bulunmadı</a:t>
            </a:r>
          </a:p>
          <a:p>
            <a:pPr>
              <a:tabLst>
                <a:tab pos="1482725" algn="l"/>
                <a:tab pos="1606550" algn="l"/>
              </a:tabLst>
            </a:pPr>
            <a:endParaRPr lang="en-US" dirty="0" smtClean="0"/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    </a:t>
            </a:r>
            <a:r>
              <a:rPr lang="en-US" dirty="0" smtClean="0"/>
              <a:t>p[</a:t>
            </a:r>
            <a:r>
              <a:rPr lang="tr-TR" dirty="0" smtClean="0"/>
              <a:t>i</a:t>
            </a:r>
            <a:r>
              <a:rPr lang="en-US" dirty="0" smtClean="0"/>
              <a:t>]</a:t>
            </a:r>
            <a:r>
              <a:rPr lang="tr-TR" dirty="0" smtClean="0"/>
              <a:t> ve </a:t>
            </a:r>
            <a:r>
              <a:rPr lang="en-US" dirty="0" smtClean="0"/>
              <a:t>p[</a:t>
            </a:r>
            <a:r>
              <a:rPr lang="tr-TR" dirty="0" smtClean="0"/>
              <a:t>i+1</a:t>
            </a:r>
            <a:r>
              <a:rPr lang="en-US" dirty="0" smtClean="0"/>
              <a:t>]</a:t>
            </a:r>
            <a:r>
              <a:rPr lang="tr-TR" dirty="0" smtClean="0"/>
              <a:t> değiştirin</a:t>
            </a:r>
            <a:endParaRPr lang="en-US" dirty="0" smtClean="0"/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döngü sonu</a:t>
            </a:r>
            <a:br>
              <a:rPr lang="tr-TR" dirty="0" smtClean="0"/>
            </a:br>
            <a:r>
              <a:rPr lang="tr-TR" dirty="0" smtClean="0"/>
              <a:t>yaz </a:t>
            </a:r>
            <a:r>
              <a:rPr lang="en-US" dirty="0" smtClean="0"/>
              <a:t>p</a:t>
            </a:r>
            <a:endParaRPr lang="tr-TR" dirty="0" smtClean="0"/>
          </a:p>
        </p:txBody>
      </p:sp>
      <p:sp>
        <p:nvSpPr>
          <p:cNvPr id="45" name="Oval 44"/>
          <p:cNvSpPr/>
          <p:nvPr/>
        </p:nvSpPr>
        <p:spPr>
          <a:xfrm>
            <a:off x="5715000" y="12954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379204" y="4953001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p[</a:t>
            </a:r>
            <a:r>
              <a:rPr lang="en-US" dirty="0" err="1" smtClean="0"/>
              <a:t>i</a:t>
            </a:r>
            <a:r>
              <a:rPr lang="en-US" dirty="0" smtClean="0"/>
              <a:t>] </a:t>
            </a:r>
            <a:r>
              <a:rPr lang="en-US" dirty="0" err="1" smtClean="0"/>
              <a:t>ve</a:t>
            </a:r>
            <a:r>
              <a:rPr lang="en-US" dirty="0" smtClean="0"/>
              <a:t> p[i+1] </a:t>
            </a:r>
            <a:r>
              <a:rPr lang="tr-TR" dirty="0" smtClean="0"/>
              <a:t>değiştirin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5791200" y="6172201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yaz p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162800" y="1295400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başlangıç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239000" y="6324601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bitiş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45" idx="4"/>
            <a:endCxn id="88" idx="0"/>
          </p:cNvCxnSpPr>
          <p:nvPr/>
        </p:nvCxnSpPr>
        <p:spPr>
          <a:xfrm>
            <a:off x="6286500" y="1828800"/>
            <a:ext cx="6925" cy="249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73" idx="2"/>
            <a:endCxn id="54" idx="0"/>
          </p:cNvCxnSpPr>
          <p:nvPr/>
        </p:nvCxnSpPr>
        <p:spPr>
          <a:xfrm>
            <a:off x="6289965" y="4648201"/>
            <a:ext cx="3639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hape 37"/>
          <p:cNvCxnSpPr>
            <a:stCxn id="54" idx="2"/>
            <a:endCxn id="88" idx="0"/>
          </p:cNvCxnSpPr>
          <p:nvPr/>
        </p:nvCxnSpPr>
        <p:spPr>
          <a:xfrm rot="5400000" flipH="1">
            <a:off x="4551304" y="3820302"/>
            <a:ext cx="3484421" cy="179"/>
          </a:xfrm>
          <a:prstGeom prst="bentConnector5">
            <a:avLst>
              <a:gd name="adj1" fmla="val -6561"/>
              <a:gd name="adj2" fmla="val -1250005419"/>
              <a:gd name="adj3" fmla="val 10417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267200" y="3823856"/>
            <a:ext cx="599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evet</a:t>
            </a:r>
            <a:endParaRPr lang="en-US" dirty="0"/>
          </a:p>
        </p:txBody>
      </p:sp>
      <p:cxnSp>
        <p:nvCxnSpPr>
          <p:cNvPr id="43" name="Elbow Connector 42"/>
          <p:cNvCxnSpPr>
            <a:stCxn id="73" idx="1"/>
            <a:endCxn id="56" idx="2"/>
          </p:cNvCxnSpPr>
          <p:nvPr/>
        </p:nvCxnSpPr>
        <p:spPr>
          <a:xfrm rot="10800000" flipH="1" flipV="1">
            <a:off x="4765964" y="4267201"/>
            <a:ext cx="1025235" cy="2171700"/>
          </a:xfrm>
          <a:prstGeom prst="bentConnector3">
            <a:avLst>
              <a:gd name="adj1" fmla="val -2229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Decision 26"/>
          <p:cNvSpPr/>
          <p:nvPr/>
        </p:nvSpPr>
        <p:spPr>
          <a:xfrm>
            <a:off x="4772890" y="2874821"/>
            <a:ext cx="3048000" cy="762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]&lt;p[i+1]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24600" y="3503013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hair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647710" y="3200400"/>
            <a:ext cx="599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evet</a:t>
            </a:r>
            <a:endParaRPr lang="en-US" dirty="0"/>
          </a:p>
        </p:txBody>
      </p:sp>
      <p:cxnSp>
        <p:nvCxnSpPr>
          <p:cNvPr id="41" name="Elbow Connector 40"/>
          <p:cNvCxnSpPr>
            <a:stCxn id="27" idx="3"/>
            <a:endCxn id="52" idx="2"/>
          </p:cNvCxnSpPr>
          <p:nvPr/>
        </p:nvCxnSpPr>
        <p:spPr>
          <a:xfrm flipV="1">
            <a:off x="7820890" y="3082640"/>
            <a:ext cx="256310" cy="17318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696200" y="2736275"/>
            <a:ext cx="762000" cy="346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r>
              <a:rPr lang="en-US" dirty="0" smtClean="0"/>
              <a:t>=i+1</a:t>
            </a:r>
            <a:endParaRPr lang="en-US" dirty="0"/>
          </a:p>
        </p:txBody>
      </p:sp>
      <p:cxnSp>
        <p:nvCxnSpPr>
          <p:cNvPr id="59" name="Elbow Connector 40"/>
          <p:cNvCxnSpPr>
            <a:stCxn id="52" idx="0"/>
            <a:endCxn id="27" idx="0"/>
          </p:cNvCxnSpPr>
          <p:nvPr/>
        </p:nvCxnSpPr>
        <p:spPr>
          <a:xfrm rot="16200000" flipH="1" flipV="1">
            <a:off x="7117772" y="1915393"/>
            <a:ext cx="138546" cy="1780310"/>
          </a:xfrm>
          <a:prstGeom prst="bentConnector3">
            <a:avLst>
              <a:gd name="adj1" fmla="val -105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27" idx="2"/>
            <a:endCxn id="73" idx="0"/>
          </p:cNvCxnSpPr>
          <p:nvPr/>
        </p:nvCxnSpPr>
        <p:spPr>
          <a:xfrm flipH="1">
            <a:off x="6289965" y="3636821"/>
            <a:ext cx="6925" cy="249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Decision 72"/>
          <p:cNvSpPr/>
          <p:nvPr/>
        </p:nvSpPr>
        <p:spPr>
          <a:xfrm>
            <a:off x="4765965" y="3886201"/>
            <a:ext cx="3048000" cy="762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r>
              <a:rPr lang="tr-TR" dirty="0" smtClean="0"/>
              <a:t>’nin sonunda?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5798125" y="2078180"/>
            <a:ext cx="990600" cy="346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r>
              <a:rPr lang="en-US" dirty="0" smtClean="0"/>
              <a:t>=</a:t>
            </a:r>
            <a:r>
              <a:rPr lang="tr-TR" dirty="0" smtClean="0"/>
              <a:t>0</a:t>
            </a:r>
            <a:endParaRPr lang="en-US" dirty="0"/>
          </a:p>
        </p:txBody>
      </p:sp>
      <p:cxnSp>
        <p:nvCxnSpPr>
          <p:cNvPr id="103" name="Straight Arrow Connector 102"/>
          <p:cNvCxnSpPr>
            <a:stCxn id="88" idx="2"/>
            <a:endCxn id="27" idx="0"/>
          </p:cNvCxnSpPr>
          <p:nvPr/>
        </p:nvCxnSpPr>
        <p:spPr>
          <a:xfrm>
            <a:off x="6293425" y="2424545"/>
            <a:ext cx="3465" cy="450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248400" y="4583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hair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Kabarcık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Kabarcık sıralama, ortalama tekrar </a:t>
            </a:r>
            <a:r>
              <a:rPr lang="tr-TR" b="1" dirty="0" smtClean="0"/>
              <a:t>O(N</a:t>
            </a:r>
            <a:r>
              <a:rPr lang="tr-TR" b="1" baseline="30000" dirty="0" smtClean="0"/>
              <a:t>2</a:t>
            </a:r>
            <a:r>
              <a:rPr lang="tr-TR" b="1" dirty="0" smtClean="0"/>
              <a:t>) operasyon gerekiyor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Girdi olarak neredeyse sıralanmış dizi varsa, tekrar onu hızlı sıralayabilir ve avantajlı algoritmadır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Naif sıralama: özet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Naif sıralama algoritmalar</a:t>
            </a:r>
          </a:p>
          <a:p>
            <a:pPr lvl="1"/>
            <a:r>
              <a:rPr lang="tr-TR" dirty="0" smtClean="0"/>
              <a:t>Seçme sıralama – O(N</a:t>
            </a:r>
            <a:r>
              <a:rPr lang="tr-TR" baseline="30000" dirty="0" smtClean="0"/>
              <a:t>2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Ekleme sıralama – O(N</a:t>
            </a:r>
            <a:r>
              <a:rPr lang="tr-TR" baseline="30000" dirty="0" smtClean="0"/>
              <a:t>2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Kabarcık sıralama – O(N</a:t>
            </a:r>
            <a:r>
              <a:rPr lang="tr-TR" baseline="30000" dirty="0" smtClean="0"/>
              <a:t>2</a:t>
            </a:r>
            <a:r>
              <a:rPr lang="tr-TR" dirty="0" smtClean="0"/>
              <a:t>)</a:t>
            </a:r>
            <a:endParaRPr lang="en-US" dirty="0" smtClean="0"/>
          </a:p>
          <a:p>
            <a:endParaRPr lang="tr-TR" dirty="0" smtClean="0"/>
          </a:p>
          <a:p>
            <a:r>
              <a:rPr lang="tr-TR" dirty="0" smtClean="0"/>
              <a:t>Naif </a:t>
            </a:r>
            <a:r>
              <a:rPr lang="tr-TR" dirty="0" smtClean="0"/>
              <a:t>sıralama algoritmalarının hepsi O(N</a:t>
            </a:r>
            <a:r>
              <a:rPr lang="tr-TR" baseline="30000" dirty="0" smtClean="0"/>
              <a:t>2</a:t>
            </a:r>
            <a:r>
              <a:rPr lang="tr-TR" dirty="0" smtClean="0"/>
              <a:t>) dır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Böl-ve-fethet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Hızlı </a:t>
            </a:r>
            <a:r>
              <a:rPr lang="tr-TR" dirty="0" smtClean="0"/>
              <a:t>sıralama algoritmaları</a:t>
            </a:r>
          </a:p>
          <a:p>
            <a:pPr lvl="1"/>
            <a:r>
              <a:rPr lang="tr-TR" dirty="0" smtClean="0"/>
              <a:t>Hızlı sıralama (quicksort)</a:t>
            </a:r>
          </a:p>
          <a:p>
            <a:pPr lvl="1"/>
            <a:r>
              <a:rPr lang="tr-TR" dirty="0" smtClean="0"/>
              <a:t>Birleşme sıralama (mergesort)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Algoritma geliştirme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Ders planı</a:t>
            </a:r>
          </a:p>
          <a:p>
            <a:pPr lvl="1"/>
            <a:r>
              <a:rPr lang="tr-TR" dirty="0" smtClean="0"/>
              <a:t>Sıralama algoritmaları </a:t>
            </a:r>
            <a:r>
              <a:rPr lang="tr-TR" dirty="0" smtClean="0"/>
              <a:t>ve böl-ve-fethet </a:t>
            </a:r>
            <a:r>
              <a:rPr lang="tr-TR" dirty="0" smtClean="0"/>
              <a:t>yöntemi</a:t>
            </a:r>
            <a:endParaRPr lang="tr-TR" dirty="0" smtClean="0"/>
          </a:p>
          <a:p>
            <a:pPr lvl="1"/>
            <a:r>
              <a:rPr lang="tr-TR" dirty="0" smtClean="0"/>
              <a:t>Naif sıralama – seçme sıralama</a:t>
            </a:r>
            <a:r>
              <a:rPr lang="tr-TR" dirty="0" smtClean="0"/>
              <a:t>, ekleme </a:t>
            </a:r>
            <a:r>
              <a:rPr lang="tr-TR" dirty="0" smtClean="0"/>
              <a:t>sıralama, kabarcık </a:t>
            </a:r>
            <a:r>
              <a:rPr lang="tr-TR" dirty="0" smtClean="0"/>
              <a:t>sıralama</a:t>
            </a:r>
          </a:p>
          <a:p>
            <a:pPr lvl="1"/>
            <a:r>
              <a:rPr lang="tr-TR" dirty="0" smtClean="0"/>
              <a:t>Hızlı </a:t>
            </a:r>
            <a:r>
              <a:rPr lang="tr-TR" dirty="0" smtClean="0"/>
              <a:t>sıralama (quicksort), birleşme sıralama (mergesort</a:t>
            </a:r>
            <a:r>
              <a:rPr lang="tr-TR" dirty="0" smtClean="0"/>
              <a:t>), hipsort </a:t>
            </a:r>
            <a:r>
              <a:rPr lang="tr-TR" dirty="0" smtClean="0"/>
              <a:t>(heapsort)</a:t>
            </a:r>
          </a:p>
          <a:p>
            <a:pPr lvl="1"/>
            <a:r>
              <a:rPr lang="tr-TR" dirty="0" smtClean="0"/>
              <a:t>Özel tamsayı </a:t>
            </a:r>
            <a:r>
              <a:rPr lang="tr-TR" dirty="0" smtClean="0"/>
              <a:t>sıralama – sayım </a:t>
            </a:r>
            <a:r>
              <a:rPr lang="tr-TR" dirty="0" smtClean="0"/>
              <a:t>sıralama, kova </a:t>
            </a:r>
            <a:r>
              <a:rPr lang="tr-TR" dirty="0" smtClean="0"/>
              <a:t>sıralama, radix </a:t>
            </a:r>
            <a:r>
              <a:rPr lang="tr-TR" dirty="0" smtClean="0"/>
              <a:t>sıralama</a:t>
            </a:r>
            <a:endParaRPr lang="en-US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Hızlı sıralama (quicksort)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tr-TR" dirty="0" smtClean="0"/>
              <a:t>Ana fikri</a:t>
            </a:r>
          </a:p>
          <a:p>
            <a:pPr lvl="1"/>
            <a:r>
              <a:rPr lang="tr-TR" dirty="0" smtClean="0"/>
              <a:t>Naif sıralama algoritması var, O(N</a:t>
            </a:r>
            <a:r>
              <a:rPr lang="tr-TR" baseline="30000" dirty="0" smtClean="0"/>
              <a:t>2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tr-TR" dirty="0" smtClean="0"/>
              <a:t>algoritmasıdır</a:t>
            </a:r>
          </a:p>
          <a:p>
            <a:pPr lvl="1"/>
            <a:r>
              <a:rPr lang="tr-TR" dirty="0" smtClean="0"/>
              <a:t>Dizide bir sayı </a:t>
            </a:r>
            <a:r>
              <a:rPr lang="tr-TR" dirty="0" smtClean="0"/>
              <a:t>seçelim ( “</a:t>
            </a:r>
            <a:r>
              <a:rPr lang="tr-TR" dirty="0" smtClean="0"/>
              <a:t>pivot” </a:t>
            </a:r>
            <a:r>
              <a:rPr lang="tr-TR" dirty="0" smtClean="0"/>
              <a:t>denir</a:t>
            </a:r>
            <a:r>
              <a:rPr lang="tr-TR" dirty="0" smtClean="0"/>
              <a:t>), </a:t>
            </a:r>
            <a:r>
              <a:rPr lang="tr-TR" b="1" dirty="0" smtClean="0"/>
              <a:t>A</a:t>
            </a:r>
          </a:p>
          <a:p>
            <a:pPr lvl="1"/>
            <a:r>
              <a:rPr lang="tr-TR" b="1" dirty="0" smtClean="0"/>
              <a:t>A</a:t>
            </a:r>
            <a:r>
              <a:rPr lang="tr-TR" dirty="0" smtClean="0"/>
              <a:t>’dan </a:t>
            </a:r>
            <a:r>
              <a:rPr lang="tr-TR" u="sng" dirty="0" smtClean="0"/>
              <a:t>küçük</a:t>
            </a:r>
            <a:r>
              <a:rPr lang="tr-TR" dirty="0" smtClean="0"/>
              <a:t> </a:t>
            </a:r>
            <a:r>
              <a:rPr lang="tr-TR" dirty="0" smtClean="0"/>
              <a:t>sayıların hepsini </a:t>
            </a:r>
            <a:r>
              <a:rPr lang="tr-TR" i="1" u="sng" dirty="0" smtClean="0"/>
              <a:t>sola</a:t>
            </a:r>
            <a:r>
              <a:rPr lang="tr-TR" u="sng" dirty="0" smtClean="0"/>
              <a:t> </a:t>
            </a:r>
            <a:r>
              <a:rPr lang="tr-TR" dirty="0" smtClean="0"/>
              <a:t>koyalım,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u="sng" dirty="0" smtClean="0"/>
              <a:t>büyükleri</a:t>
            </a:r>
            <a:r>
              <a:rPr lang="tr-TR" dirty="0" smtClean="0"/>
              <a:t> </a:t>
            </a:r>
            <a:r>
              <a:rPr lang="tr-TR" i="1" u="sng" dirty="0" smtClean="0"/>
              <a:t>sağa</a:t>
            </a:r>
            <a:r>
              <a:rPr lang="tr-TR" u="sng" dirty="0" smtClean="0"/>
              <a:t> </a:t>
            </a:r>
            <a:r>
              <a:rPr lang="tr-TR" dirty="0" smtClean="0"/>
              <a:t>koyalım</a:t>
            </a:r>
            <a:endParaRPr lang="tr-TR" dirty="0" smtClean="0"/>
          </a:p>
          <a:p>
            <a:pPr lvl="1"/>
            <a:r>
              <a:rPr lang="tr-TR" dirty="0" smtClean="0"/>
              <a:t>Soldaki ve sağdaki </a:t>
            </a:r>
            <a:r>
              <a:rPr lang="tr-TR" dirty="0" smtClean="0"/>
              <a:t>sayılar </a:t>
            </a:r>
            <a:r>
              <a:rPr lang="tr-TR" dirty="0" smtClean="0"/>
              <a:t>ayrı olarak </a:t>
            </a:r>
            <a:r>
              <a:rPr lang="tr-TR" dirty="0" smtClean="0"/>
              <a:t>sıralayalım, sonra şöyle sıralanmış altdizileri birleştirelim </a:t>
            </a:r>
            <a:br>
              <a:rPr lang="tr-TR" dirty="0" smtClean="0"/>
            </a:br>
            <a:r>
              <a:rPr lang="tr-TR" dirty="0" smtClean="0"/>
              <a:t>(kolay çünkü soldakiler hepsi </a:t>
            </a:r>
            <a:r>
              <a:rPr lang="en-US" dirty="0" smtClean="0"/>
              <a:t>&lt;A</a:t>
            </a:r>
            <a:r>
              <a:rPr lang="tr-TR" dirty="0" smtClean="0"/>
              <a:t> ve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tr-TR" dirty="0" smtClean="0"/>
              <a:t>ğdakiler hepsi</a:t>
            </a:r>
            <a:r>
              <a:rPr lang="ru-RU" dirty="0" smtClean="0"/>
              <a:t> </a:t>
            </a:r>
            <a:r>
              <a:rPr lang="en-US" dirty="0" smtClean="0"/>
              <a:t>&gt;A</a:t>
            </a:r>
            <a:r>
              <a:rPr lang="tr-TR" dirty="0" smtClean="0"/>
              <a:t> – yan yana konulması yeterlidir!</a:t>
            </a:r>
            <a:r>
              <a:rPr lang="en-US" dirty="0" smtClean="0"/>
              <a:t>)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Hızlı sıralama (quicksort)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tr-TR" dirty="0" smtClean="0"/>
              <a:t>Ana fikri</a:t>
            </a:r>
          </a:p>
          <a:p>
            <a:pPr lvl="1"/>
            <a:r>
              <a:rPr lang="tr-TR" dirty="0" smtClean="0"/>
              <a:t>Sol dizi sadece A’dan daha küçük sayıları ve sağ dizi sadece A’dan daha büyük sayıları içerdiği için sol sıralanmış dizi solda sağ sıralanmış dizi sağda koyup hemen sıralanmış sonucu alıyoruz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Pivot </a:t>
            </a:r>
            <a:r>
              <a:rPr lang="tr-TR" dirty="0" smtClean="0"/>
              <a:t>olarak genellikle dizinin ortasındanki sayı seçilir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Hızlı sıralama (quicksort)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tr-TR" dirty="0" smtClean="0"/>
              <a:t>Zaman analizi:</a:t>
            </a:r>
          </a:p>
          <a:p>
            <a:pPr lvl="1"/>
            <a:r>
              <a:rPr lang="tr-TR" dirty="0" smtClean="0"/>
              <a:t>Eğer altdizilerin sıralama naif olarak yapılırsa, toplam ortalama sıralama zamanı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2</a:t>
            </a:r>
            <a:r>
              <a:rPr lang="tr-TR" dirty="0" smtClean="0"/>
              <a:t>(N/2)</a:t>
            </a:r>
            <a:r>
              <a:rPr lang="ru-RU" baseline="30000" dirty="0" smtClean="0"/>
              <a:t>2</a:t>
            </a:r>
            <a:r>
              <a:rPr lang="ru-RU" dirty="0" smtClean="0"/>
              <a:t> + 1 ≈ 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/2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pPr lvl="1"/>
            <a:r>
              <a:rPr lang="tr-TR" dirty="0" smtClean="0"/>
              <a:t>Yani zaten bu iki kat daha hızlı (ilginç değil mi)!</a:t>
            </a:r>
            <a:endParaRPr lang="en-US" dirty="0" smtClean="0"/>
          </a:p>
          <a:p>
            <a:pPr lvl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Hızlı sıralama (quicksort)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tr-TR" dirty="0" smtClean="0"/>
              <a:t>Zaman analizi:</a:t>
            </a:r>
          </a:p>
          <a:p>
            <a:pPr lvl="1"/>
            <a:r>
              <a:rPr lang="tr-TR" dirty="0" smtClean="0"/>
              <a:t>Dolayısıyla, altdizileri sıralamak için aynı ikiye bölme yöntemi kullanalım, ve sayre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Sonuçta bu ikiye bölme yaklaşımı sona kadar kullanılırsa ortalama sıralama zamanı</a:t>
            </a:r>
            <a:r>
              <a:rPr lang="tr-TR" dirty="0" smtClean="0"/>
              <a:t> </a:t>
            </a:r>
            <a:r>
              <a:rPr lang="tr-TR" u="sng" dirty="0" smtClean="0"/>
              <a:t>O(N log N)</a:t>
            </a:r>
            <a:r>
              <a:rPr lang="tr-TR" dirty="0" smtClean="0"/>
              <a:t> olmaktadır</a:t>
            </a:r>
            <a:br>
              <a:rPr lang="tr-TR" dirty="0" smtClean="0"/>
            </a:br>
            <a:endParaRPr lang="tr-TR" dirty="0" smtClean="0"/>
          </a:p>
          <a:p>
            <a:pPr lvl="1"/>
            <a:r>
              <a:rPr lang="tr-TR" dirty="0" smtClean="0"/>
              <a:t>Bu daha sonra konuşacağımız genel böl-ve-fethet algoritma yaklaşımının örneği dir</a:t>
            </a:r>
            <a:endParaRPr lang="en-US" dirty="0" smtClean="0"/>
          </a:p>
          <a:p>
            <a:pPr lvl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Quicksort sıralama</a:t>
            </a:r>
          </a:p>
        </p:txBody>
      </p:sp>
      <p:grpSp>
        <p:nvGrpSpPr>
          <p:cNvPr id="4" name="Group 50"/>
          <p:cNvGrpSpPr/>
          <p:nvPr/>
        </p:nvGrpSpPr>
        <p:grpSpPr>
          <a:xfrm>
            <a:off x="1828800" y="2209800"/>
            <a:ext cx="6781800" cy="457200"/>
            <a:chOff x="1143000" y="2743200"/>
            <a:chExt cx="6781800" cy="457200"/>
          </a:xfrm>
        </p:grpSpPr>
        <p:sp>
          <p:nvSpPr>
            <p:cNvPr id="39" name="Rectangle 38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bg1"/>
                  </a:solidFill>
                </a:rPr>
                <a:t>15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533400" y="2286000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648200" y="2743200"/>
            <a:ext cx="660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pivot</a:t>
            </a:r>
            <a:endParaRPr lang="en-US" dirty="0"/>
          </a:p>
        </p:txBody>
      </p:sp>
      <p:grpSp>
        <p:nvGrpSpPr>
          <p:cNvPr id="85" name="Group 50"/>
          <p:cNvGrpSpPr/>
          <p:nvPr/>
        </p:nvGrpSpPr>
        <p:grpSpPr>
          <a:xfrm>
            <a:off x="1981200" y="3581400"/>
            <a:ext cx="6781800" cy="457200"/>
            <a:chOff x="1143000" y="2743200"/>
            <a:chExt cx="6781800" cy="457200"/>
          </a:xfrm>
        </p:grpSpPr>
        <p:sp>
          <p:nvSpPr>
            <p:cNvPr id="86" name="Rectangle 85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cxnSp>
        <p:nvCxnSpPr>
          <p:cNvPr id="98" name="Straight Arrow Connector 97"/>
          <p:cNvCxnSpPr/>
          <p:nvPr/>
        </p:nvCxnSpPr>
        <p:spPr>
          <a:xfrm flipH="1">
            <a:off x="3429000" y="2667000"/>
            <a:ext cx="1219200" cy="8382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5029200" y="2667000"/>
            <a:ext cx="1143000" cy="8382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967667" y="2938835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/>
              <a:t>bölme</a:t>
            </a:r>
            <a:endParaRPr lang="en-US" sz="2000" b="1" dirty="0"/>
          </a:p>
        </p:txBody>
      </p:sp>
      <p:grpSp>
        <p:nvGrpSpPr>
          <p:cNvPr id="103" name="Group 50"/>
          <p:cNvGrpSpPr/>
          <p:nvPr/>
        </p:nvGrpSpPr>
        <p:grpSpPr>
          <a:xfrm>
            <a:off x="1981200" y="4876800"/>
            <a:ext cx="6781800" cy="457200"/>
            <a:chOff x="1143000" y="2743200"/>
            <a:chExt cx="6781800" cy="457200"/>
          </a:xfrm>
        </p:grpSpPr>
        <p:sp>
          <p:nvSpPr>
            <p:cNvPr id="104" name="Rectangle 103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609600" y="4267200"/>
            <a:ext cx="2349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/>
              <a:t>sol/sağdaki sıralama</a:t>
            </a:r>
            <a:endParaRPr lang="en-US" sz="2000" b="1" dirty="0"/>
          </a:p>
        </p:txBody>
      </p:sp>
      <p:cxnSp>
        <p:nvCxnSpPr>
          <p:cNvPr id="117" name="Straight Arrow Connector 116"/>
          <p:cNvCxnSpPr>
            <a:stCxn id="87" idx="2"/>
            <a:endCxn id="105" idx="0"/>
          </p:cNvCxnSpPr>
          <p:nvPr/>
        </p:nvCxnSpPr>
        <p:spPr>
          <a:xfrm>
            <a:off x="2971800" y="4038600"/>
            <a:ext cx="0" cy="8382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H="1">
            <a:off x="4953000" y="5486400"/>
            <a:ext cx="2209800" cy="5334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50"/>
          <p:cNvGrpSpPr/>
          <p:nvPr/>
        </p:nvGrpSpPr>
        <p:grpSpPr>
          <a:xfrm>
            <a:off x="1828800" y="6096000"/>
            <a:ext cx="6781800" cy="457200"/>
            <a:chOff x="1143000" y="2743200"/>
            <a:chExt cx="6781800" cy="457200"/>
          </a:xfrm>
        </p:grpSpPr>
        <p:sp>
          <p:nvSpPr>
            <p:cNvPr id="125" name="Rectangle 124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cxnSp>
        <p:nvCxnSpPr>
          <p:cNvPr id="138" name="Straight Arrow Connector 137"/>
          <p:cNvCxnSpPr/>
          <p:nvPr/>
        </p:nvCxnSpPr>
        <p:spPr>
          <a:xfrm>
            <a:off x="3048000" y="5410200"/>
            <a:ext cx="1676400" cy="6096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2057400" y="5638800"/>
            <a:ext cx="10702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/>
              <a:t>toplama</a:t>
            </a:r>
            <a:endParaRPr lang="en-US" sz="20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152400" y="6170013"/>
            <a:ext cx="156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sıralanmış çıktı</a:t>
            </a:r>
            <a:endParaRPr lang="en-US" dirty="0"/>
          </a:p>
        </p:txBody>
      </p:sp>
      <p:cxnSp>
        <p:nvCxnSpPr>
          <p:cNvPr id="151" name="Straight Arrow Connector 150"/>
          <p:cNvCxnSpPr>
            <a:stCxn id="93" idx="2"/>
            <a:endCxn id="112" idx="0"/>
          </p:cNvCxnSpPr>
          <p:nvPr/>
        </p:nvCxnSpPr>
        <p:spPr>
          <a:xfrm>
            <a:off x="7086600" y="4038600"/>
            <a:ext cx="0" cy="8382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5410200" y="411480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/>
              <a:t>...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200400" y="4114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yeni sıralayın; tekrar quicksort kullanın</a:t>
            </a:r>
            <a:endParaRPr lang="en-US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5368635" y="32004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361710" y="44196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209800" y="2971800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sol dizi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858000" y="2971800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sağ dizi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058890" y="411480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yeni sıralayın; tekrar quicksort kullanın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quicksort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1000" y="1447800"/>
            <a:ext cx="4114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82725" algn="l"/>
                <a:tab pos="1606550" algn="l"/>
              </a:tabLst>
            </a:pPr>
            <a:r>
              <a:rPr lang="tr-TR" sz="2400" b="1" dirty="0" smtClean="0"/>
              <a:t>quicksort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p</a:t>
            </a:r>
            <a:r>
              <a:rPr lang="en-US" dirty="0" smtClean="0"/>
              <a:t>:=</a:t>
            </a:r>
            <a:r>
              <a:rPr lang="tr-TR" dirty="0" smtClean="0"/>
              <a:t>giriş </a:t>
            </a:r>
            <a:r>
              <a:rPr lang="en-US" dirty="0" smtClean="0"/>
              <a:t>d</a:t>
            </a:r>
            <a:r>
              <a:rPr lang="tr-TR" dirty="0" smtClean="0"/>
              <a:t>izi</a:t>
            </a:r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A:=p</a:t>
            </a:r>
            <a:r>
              <a:rPr lang="en-US" dirty="0" smtClean="0"/>
              <a:t>[</a:t>
            </a:r>
            <a:r>
              <a:rPr lang="tr-TR" dirty="0" smtClean="0"/>
              <a:t>orta</a:t>
            </a:r>
            <a:r>
              <a:rPr lang="en-US" dirty="0" smtClean="0"/>
              <a:t>]</a:t>
            </a:r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sol_dizi=boş dizi</a:t>
            </a:r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sağ_dizi=boş dizi</a:t>
            </a:r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döngü </a:t>
            </a:r>
            <a:r>
              <a:rPr lang="en-US" dirty="0" err="1" smtClean="0"/>
              <a:t>i</a:t>
            </a:r>
            <a:r>
              <a:rPr lang="tr-TR" dirty="0" smtClean="0"/>
              <a:t>=0’dan p’nin boyutuna kadar</a:t>
            </a:r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tr-TR" dirty="0" smtClean="0"/>
              <a:t>  eğer </a:t>
            </a:r>
            <a:r>
              <a:rPr lang="en-US" dirty="0" smtClean="0"/>
              <a:t>p[</a:t>
            </a:r>
            <a:r>
              <a:rPr lang="en-US" dirty="0" err="1" smtClean="0"/>
              <a:t>i</a:t>
            </a:r>
            <a:r>
              <a:rPr lang="en-US" dirty="0" smtClean="0"/>
              <a:t>]&lt;A</a:t>
            </a:r>
            <a:r>
              <a:rPr lang="tr-TR" dirty="0" smtClean="0"/>
              <a:t> ise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</a:t>
            </a:r>
            <a:r>
              <a:rPr lang="en-US" dirty="0" smtClean="0"/>
              <a:t>p[</a:t>
            </a:r>
            <a:r>
              <a:rPr lang="en-US" dirty="0" err="1" smtClean="0"/>
              <a:t>i</a:t>
            </a:r>
            <a:r>
              <a:rPr lang="en-US" dirty="0" smtClean="0"/>
              <a:t>] </a:t>
            </a:r>
            <a:r>
              <a:rPr lang="tr-TR" dirty="0" smtClean="0"/>
              <a:t>sol_diziye ekleyin</a:t>
            </a:r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    aksi halde</a:t>
            </a:r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        </a:t>
            </a:r>
            <a:r>
              <a:rPr lang="en-US" dirty="0" smtClean="0"/>
              <a:t>p[</a:t>
            </a:r>
            <a:r>
              <a:rPr lang="en-US" dirty="0" err="1" smtClean="0"/>
              <a:t>i</a:t>
            </a:r>
            <a:r>
              <a:rPr lang="en-US" dirty="0" smtClean="0"/>
              <a:t>] </a:t>
            </a:r>
            <a:r>
              <a:rPr lang="tr-TR" dirty="0" smtClean="0"/>
              <a:t>sağ_diziye ekleyin</a:t>
            </a:r>
            <a:br>
              <a:rPr lang="tr-TR" dirty="0" smtClean="0"/>
            </a:br>
            <a:r>
              <a:rPr lang="tr-TR" dirty="0" smtClean="0"/>
              <a:t>    eğer sonu</a:t>
            </a:r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döngü sonu</a:t>
            </a:r>
            <a:r>
              <a:rPr lang="en-US" dirty="0" smtClean="0"/>
              <a:t>    </a:t>
            </a:r>
            <a:endParaRPr lang="tr-TR" dirty="0" smtClean="0"/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sol_dizi:=quicksort(sol_dizi);</a:t>
            </a:r>
            <a:br>
              <a:rPr lang="tr-TR" dirty="0" smtClean="0"/>
            </a:br>
            <a:r>
              <a:rPr lang="tr-TR" dirty="0" smtClean="0"/>
              <a:t>sağ_dizi:=quicksort(sağ_dizi); </a:t>
            </a:r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p:=(sol_dizi, sağ_dizi)</a:t>
            </a:r>
            <a:endParaRPr lang="en-US" dirty="0" smtClean="0"/>
          </a:p>
          <a:p>
            <a:pPr>
              <a:tabLst>
                <a:tab pos="1482725" algn="l"/>
                <a:tab pos="1606550" algn="l"/>
              </a:tabLst>
            </a:pPr>
            <a:r>
              <a:rPr lang="tr-TR" dirty="0" smtClean="0"/>
              <a:t>yaz p</a:t>
            </a:r>
          </a:p>
        </p:txBody>
      </p:sp>
      <p:sp>
        <p:nvSpPr>
          <p:cNvPr id="45" name="Oval 44"/>
          <p:cNvSpPr/>
          <p:nvPr/>
        </p:nvSpPr>
        <p:spPr>
          <a:xfrm>
            <a:off x="5715000" y="12954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839690" y="4655125"/>
            <a:ext cx="914400" cy="457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p-&gt;sol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5368635" y="6248399"/>
            <a:ext cx="1828800" cy="6096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[</a:t>
            </a:r>
            <a:r>
              <a:rPr lang="en-US" dirty="0" err="1" smtClean="0"/>
              <a:t>sol;sa</a:t>
            </a:r>
            <a:r>
              <a:rPr lang="tr-TR" dirty="0" smtClean="0"/>
              <a:t>ğ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162800" y="1295400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başlangıç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252855" y="6380020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bitiş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45" idx="4"/>
            <a:endCxn id="88" idx="0"/>
          </p:cNvCxnSpPr>
          <p:nvPr/>
        </p:nvCxnSpPr>
        <p:spPr>
          <a:xfrm>
            <a:off x="6286500" y="1828800"/>
            <a:ext cx="0" cy="173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73" idx="2"/>
            <a:endCxn id="54" idx="0"/>
          </p:cNvCxnSpPr>
          <p:nvPr/>
        </p:nvCxnSpPr>
        <p:spPr>
          <a:xfrm>
            <a:off x="6289965" y="4502725"/>
            <a:ext cx="6925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hape 37"/>
          <p:cNvCxnSpPr>
            <a:stCxn id="54" idx="2"/>
            <a:endCxn id="27" idx="0"/>
          </p:cNvCxnSpPr>
          <p:nvPr/>
        </p:nvCxnSpPr>
        <p:spPr>
          <a:xfrm rot="5400000" flipH="1">
            <a:off x="5153890" y="3969325"/>
            <a:ext cx="2285999" cy="12700"/>
          </a:xfrm>
          <a:prstGeom prst="bentConnector5">
            <a:avLst>
              <a:gd name="adj1" fmla="val -10000"/>
              <a:gd name="adj2" fmla="val -21436400"/>
              <a:gd name="adj3" fmla="val 10697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91000" y="289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hair</a:t>
            </a:r>
            <a:endParaRPr lang="en-US" dirty="0"/>
          </a:p>
        </p:txBody>
      </p:sp>
      <p:sp>
        <p:nvSpPr>
          <p:cNvPr id="27" name="Flowchart: Decision 26"/>
          <p:cNvSpPr/>
          <p:nvPr/>
        </p:nvSpPr>
        <p:spPr>
          <a:xfrm>
            <a:off x="4772890" y="2826325"/>
            <a:ext cx="3048000" cy="762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</a:t>
            </a:r>
            <a:r>
              <a:rPr lang="en-US" dirty="0" smtClean="0"/>
              <a:t>+</a:t>
            </a:r>
            <a:r>
              <a:rPr lang="tr-TR" dirty="0" smtClean="0"/>
              <a:t>+</a:t>
            </a:r>
            <a:r>
              <a:rPr lang="en-US" dirty="0" smtClean="0"/>
              <a:t>&lt;</a:t>
            </a:r>
            <a:r>
              <a:rPr lang="en-US" dirty="0" err="1" smtClean="0"/>
              <a:t>boyut</a:t>
            </a:r>
            <a:r>
              <a:rPr lang="en-US" dirty="0" smtClean="0"/>
              <a:t>(p)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174670" y="3505200"/>
            <a:ext cx="592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evet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195455" y="4364180"/>
            <a:ext cx="599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evet</a:t>
            </a:r>
            <a:endParaRPr lang="en-US" dirty="0"/>
          </a:p>
        </p:txBody>
      </p:sp>
      <p:cxnSp>
        <p:nvCxnSpPr>
          <p:cNvPr id="59" name="Elbow Connector 40"/>
          <p:cNvCxnSpPr>
            <a:stCxn id="47" idx="0"/>
            <a:endCxn id="27" idx="0"/>
          </p:cNvCxnSpPr>
          <p:nvPr/>
        </p:nvCxnSpPr>
        <p:spPr>
          <a:xfrm rot="16200000" flipV="1">
            <a:off x="6841505" y="2281711"/>
            <a:ext cx="1073725" cy="2162953"/>
          </a:xfrm>
          <a:prstGeom prst="bentConnector3">
            <a:avLst>
              <a:gd name="adj1" fmla="val 11354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27" idx="2"/>
            <a:endCxn id="73" idx="0"/>
          </p:cNvCxnSpPr>
          <p:nvPr/>
        </p:nvCxnSpPr>
        <p:spPr>
          <a:xfrm flipH="1">
            <a:off x="6289965" y="3588325"/>
            <a:ext cx="6925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Decision 72"/>
          <p:cNvSpPr/>
          <p:nvPr/>
        </p:nvSpPr>
        <p:spPr>
          <a:xfrm>
            <a:off x="4765965" y="3740725"/>
            <a:ext cx="3048000" cy="762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p[</a:t>
            </a:r>
            <a:r>
              <a:rPr lang="en-US" dirty="0" err="1" smtClean="0"/>
              <a:t>i</a:t>
            </a:r>
            <a:r>
              <a:rPr lang="en-US" dirty="0" smtClean="0"/>
              <a:t>]&lt;A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4876800" y="2001980"/>
            <a:ext cx="2819400" cy="58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seç A; sol=boş; sağ=boş;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</a:t>
            </a:r>
            <a:endParaRPr lang="en-US" dirty="0"/>
          </a:p>
        </p:txBody>
      </p:sp>
      <p:cxnSp>
        <p:nvCxnSpPr>
          <p:cNvPr id="103" name="Straight Arrow Connector 102"/>
          <p:cNvCxnSpPr>
            <a:stCxn id="88" idx="2"/>
            <a:endCxn id="27" idx="0"/>
          </p:cNvCxnSpPr>
          <p:nvPr/>
        </p:nvCxnSpPr>
        <p:spPr>
          <a:xfrm>
            <a:off x="6286500" y="2590800"/>
            <a:ext cx="10390" cy="235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502240" y="3706090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hair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987145" y="3900050"/>
            <a:ext cx="945396" cy="457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p-&gt;</a:t>
            </a:r>
            <a:r>
              <a:rPr lang="en-US" dirty="0" err="1" smtClean="0"/>
              <a:t>sa</a:t>
            </a:r>
            <a:r>
              <a:rPr lang="tr-TR" dirty="0" smtClean="0"/>
              <a:t>ğ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73" idx="3"/>
            <a:endCxn id="47" idx="1"/>
          </p:cNvCxnSpPr>
          <p:nvPr/>
        </p:nvCxnSpPr>
        <p:spPr>
          <a:xfrm>
            <a:off x="7813965" y="4121725"/>
            <a:ext cx="173180" cy="6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890655" y="5507180"/>
            <a:ext cx="2819400" cy="58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sol=</a:t>
            </a:r>
            <a:r>
              <a:rPr lang="en-US" dirty="0" err="1" smtClean="0"/>
              <a:t>quicksort</a:t>
            </a:r>
            <a:r>
              <a:rPr lang="en-US" dirty="0" smtClean="0"/>
              <a:t>(sol); </a:t>
            </a:r>
            <a:r>
              <a:rPr lang="en-US" dirty="0" err="1" smtClean="0"/>
              <a:t>sa</a:t>
            </a:r>
            <a:r>
              <a:rPr lang="tr-TR" dirty="0" smtClean="0"/>
              <a:t>ğ</a:t>
            </a:r>
            <a:r>
              <a:rPr lang="en-US" dirty="0" smtClean="0"/>
              <a:t>=</a:t>
            </a:r>
            <a:r>
              <a:rPr lang="en-US" dirty="0" err="1" smtClean="0"/>
              <a:t>quicksort</a:t>
            </a:r>
            <a:r>
              <a:rPr lang="en-US" dirty="0" smtClean="0"/>
              <a:t>(</a:t>
            </a:r>
            <a:r>
              <a:rPr lang="en-US" dirty="0" err="1" smtClean="0"/>
              <a:t>sa</a:t>
            </a:r>
            <a:r>
              <a:rPr lang="tr-TR" dirty="0" smtClean="0"/>
              <a:t>ğ</a:t>
            </a:r>
            <a:r>
              <a:rPr lang="en-US" dirty="0" smtClean="0"/>
              <a:t>);</a:t>
            </a:r>
            <a:endParaRPr lang="en-US" dirty="0"/>
          </a:p>
        </p:txBody>
      </p:sp>
      <p:cxnSp>
        <p:nvCxnSpPr>
          <p:cNvPr id="76" name="Elbow Connector 75"/>
          <p:cNvCxnSpPr>
            <a:stCxn id="27" idx="1"/>
            <a:endCxn id="74" idx="1"/>
          </p:cNvCxnSpPr>
          <p:nvPr/>
        </p:nvCxnSpPr>
        <p:spPr>
          <a:xfrm rot="10800000" flipH="1" flipV="1">
            <a:off x="4772889" y="3207324"/>
            <a:ext cx="117765" cy="2594265"/>
          </a:xfrm>
          <a:prstGeom prst="bentConnector3">
            <a:avLst>
              <a:gd name="adj1" fmla="val -40587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4" idx="2"/>
            <a:endCxn id="56" idx="0"/>
          </p:cNvCxnSpPr>
          <p:nvPr/>
        </p:nvCxnSpPr>
        <p:spPr>
          <a:xfrm flipH="1">
            <a:off x="6283035" y="6096000"/>
            <a:ext cx="17320" cy="152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tr-TR" dirty="0" smtClean="0"/>
              <a:t> sıralama için </a:t>
            </a:r>
            <a:r>
              <a:rPr lang="tr-TR" b="1" u="sng" dirty="0" smtClean="0"/>
              <a:t>ortalama olarak</a:t>
            </a:r>
            <a:r>
              <a:rPr lang="tr-TR" b="1" dirty="0" smtClean="0"/>
              <a:t> </a:t>
            </a:r>
            <a:br>
              <a:rPr lang="tr-TR" b="1" dirty="0" smtClean="0"/>
            </a:br>
            <a:r>
              <a:rPr lang="tr-TR" dirty="0" smtClean="0"/>
              <a:t>O(N</a:t>
            </a:r>
            <a:r>
              <a:rPr lang="en-US" dirty="0" smtClean="0"/>
              <a:t> </a:t>
            </a:r>
            <a:r>
              <a:rPr lang="en-US" dirty="0" smtClean="0"/>
              <a:t>log N</a:t>
            </a:r>
            <a:r>
              <a:rPr lang="tr-TR" dirty="0" smtClean="0"/>
              <a:t>) </a:t>
            </a:r>
            <a:r>
              <a:rPr lang="tr-TR" dirty="0" smtClean="0"/>
              <a:t>zamandır </a:t>
            </a:r>
            <a:r>
              <a:rPr lang="tr-TR" dirty="0" smtClean="0"/>
              <a:t>gerekiyor</a:t>
            </a:r>
          </a:p>
          <a:p>
            <a:endParaRPr lang="tr-TR" dirty="0" smtClean="0"/>
          </a:p>
          <a:p>
            <a:r>
              <a:rPr lang="tr-TR" dirty="0" smtClean="0"/>
              <a:t>FAKAT, </a:t>
            </a:r>
            <a:r>
              <a:rPr lang="tr-TR" dirty="0" smtClean="0"/>
              <a:t>kötü </a:t>
            </a:r>
            <a:r>
              <a:rPr lang="tr-TR" dirty="0" smtClean="0"/>
              <a:t>pivot seçtiği ile </a:t>
            </a:r>
            <a:r>
              <a:rPr lang="tr-TR" b="1" dirty="0" smtClean="0"/>
              <a:t>O(N</a:t>
            </a:r>
            <a:r>
              <a:rPr lang="tr-TR" b="1" baseline="30000" dirty="0" smtClean="0"/>
              <a:t>2</a:t>
            </a:r>
            <a:r>
              <a:rPr lang="tr-TR" b="1" dirty="0" smtClean="0"/>
              <a:t>) </a:t>
            </a:r>
            <a:r>
              <a:rPr lang="tr-TR" dirty="0" smtClean="0"/>
              <a:t>zamana düşebilir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mergesort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tr-TR" dirty="0" smtClean="0"/>
              <a:t>Ana fikri</a:t>
            </a:r>
          </a:p>
          <a:p>
            <a:pPr lvl="1"/>
            <a:r>
              <a:rPr lang="tr-TR" dirty="0" smtClean="0"/>
              <a:t>Naif sıralama algoritması var, O(N</a:t>
            </a:r>
            <a:r>
              <a:rPr lang="tr-TR" baseline="30000" dirty="0" smtClean="0"/>
              <a:t>2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tr-TR" dirty="0" smtClean="0"/>
              <a:t>algoritmasıdır</a:t>
            </a:r>
          </a:p>
          <a:p>
            <a:pPr lvl="1"/>
            <a:r>
              <a:rPr lang="tr-TR" dirty="0" smtClean="0"/>
              <a:t>Quicksort’e benzeyen, ama sol ve sağ diziler için </a:t>
            </a:r>
            <a:r>
              <a:rPr lang="tr-TR" dirty="0" smtClean="0"/>
              <a:t>orijinal </a:t>
            </a:r>
            <a:r>
              <a:rPr lang="tr-TR" dirty="0" smtClean="0"/>
              <a:t>dizisini </a:t>
            </a:r>
            <a:r>
              <a:rPr lang="tr-TR" dirty="0" smtClean="0"/>
              <a:t>ortasından bölüyoruz, yani </a:t>
            </a:r>
            <a:r>
              <a:rPr lang="tr-TR" dirty="0" smtClean="0"/>
              <a:t>“pivot” </a:t>
            </a:r>
            <a:r>
              <a:rPr lang="tr-TR" dirty="0" smtClean="0"/>
              <a:t>kullanılmıyor</a:t>
            </a:r>
            <a:endParaRPr lang="tr-TR" dirty="0" smtClean="0"/>
          </a:p>
          <a:p>
            <a:pPr lvl="1"/>
            <a:r>
              <a:rPr lang="tr-TR" dirty="0" smtClean="0"/>
              <a:t>Sol ve sağ parçaları ayrı ayrı </a:t>
            </a:r>
            <a:r>
              <a:rPr lang="tr-TR" dirty="0" smtClean="0"/>
              <a:t>sıralanır, ama daha </a:t>
            </a:r>
            <a:r>
              <a:rPr lang="tr-TR" dirty="0" smtClean="0"/>
              <a:t>sonra </a:t>
            </a:r>
            <a:r>
              <a:rPr lang="tr-TR" dirty="0" smtClean="0"/>
              <a:t>biraz (çok az) daha karmaşık şekilde </a:t>
            </a:r>
            <a:r>
              <a:rPr lang="tr-TR" dirty="0" smtClean="0"/>
              <a:t>geri birleştirilir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mergesort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tr-TR" dirty="0" smtClean="0"/>
              <a:t>Ana fikri</a:t>
            </a:r>
          </a:p>
          <a:p>
            <a:pPr lvl="1"/>
            <a:r>
              <a:rPr lang="tr-TR" dirty="0" smtClean="0"/>
              <a:t>Sol ve sağdaki dizilerde hem </a:t>
            </a:r>
            <a:r>
              <a:rPr lang="tr-TR" dirty="0" smtClean="0"/>
              <a:t>küçük </a:t>
            </a:r>
            <a:r>
              <a:rPr lang="tr-TR" dirty="0" smtClean="0"/>
              <a:t>hem </a:t>
            </a:r>
            <a:r>
              <a:rPr lang="tr-TR" dirty="0" smtClean="0"/>
              <a:t>büyük </a:t>
            </a:r>
            <a:r>
              <a:rPr lang="tr-TR" dirty="0" smtClean="0"/>
              <a:t>sayılar olabilir</a:t>
            </a:r>
          </a:p>
          <a:p>
            <a:pPr lvl="1"/>
            <a:r>
              <a:rPr lang="tr-TR" dirty="0" smtClean="0"/>
              <a:t>Dolayısıyla sol </a:t>
            </a:r>
            <a:r>
              <a:rPr lang="tr-TR" dirty="0" smtClean="0"/>
              <a:t>ve sağ dizilerin </a:t>
            </a:r>
            <a:r>
              <a:rPr lang="tr-TR" dirty="0" smtClean="0"/>
              <a:t>birleştirmek için yan yana koymak yeterli değildir</a:t>
            </a:r>
          </a:p>
          <a:p>
            <a:pPr lvl="1"/>
            <a:r>
              <a:rPr lang="tr-TR" dirty="0" smtClean="0"/>
              <a:t>Fakat şu lineer-zaman yaklaşım kullanılabilir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mergesort</a:t>
            </a:r>
            <a:endParaRPr lang="en-US" dirty="0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48199"/>
          </a:xfrm>
        </p:spPr>
        <p:txBody>
          <a:bodyPr>
            <a:normAutofit/>
          </a:bodyPr>
          <a:lstStyle/>
          <a:p>
            <a:pPr marL="231775" indent="-231775"/>
            <a:r>
              <a:rPr lang="tr-TR" dirty="0" smtClean="0"/>
              <a:t>Mergesort toplama algoritması:</a:t>
            </a:r>
          </a:p>
          <a:p>
            <a:pPr marL="631825" lvl="1" indent="-231775"/>
            <a:r>
              <a:rPr lang="tr-TR" dirty="0" smtClean="0"/>
              <a:t>Sağ ve sol </a:t>
            </a:r>
            <a:r>
              <a:rPr lang="tr-TR" dirty="0" smtClean="0"/>
              <a:t>altdizisinde soldan sağa giderken iki altdizisinden daha büyük olanı sonuç diziye ekliyoruz</a:t>
            </a: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Sıralama sorunu</a:t>
            </a:r>
            <a:endParaRPr lang="tr-TR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tr-TR" dirty="0" smtClean="0"/>
              <a:t>Sıralama sorunu hatırlatma</a:t>
            </a:r>
          </a:p>
          <a:p>
            <a:pPr lvl="1"/>
            <a:r>
              <a:rPr lang="tr-TR" dirty="0" smtClean="0"/>
              <a:t>Bir sayısal dizi var, N </a:t>
            </a:r>
            <a:r>
              <a:rPr lang="tr-TR" dirty="0" smtClean="0"/>
              <a:t>uzunluğunda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O </a:t>
            </a:r>
            <a:r>
              <a:rPr lang="tr-TR" dirty="0" smtClean="0"/>
              <a:t>dizideki sayıların </a:t>
            </a:r>
            <a:r>
              <a:rPr lang="tr-TR" dirty="0" smtClean="0"/>
              <a:t>sıralanmış olmasını istiyoruz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</p:txBody>
      </p:sp>
      <p:grpSp>
        <p:nvGrpSpPr>
          <p:cNvPr id="51" name="Group 50"/>
          <p:cNvGrpSpPr/>
          <p:nvPr/>
        </p:nvGrpSpPr>
        <p:grpSpPr>
          <a:xfrm>
            <a:off x="1600200" y="2971800"/>
            <a:ext cx="6096000" cy="457200"/>
            <a:chOff x="1143000" y="2743200"/>
            <a:chExt cx="6096000" cy="457200"/>
          </a:xfrm>
        </p:grpSpPr>
        <p:sp>
          <p:nvSpPr>
            <p:cNvPr id="39" name="Rectangle 38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676400" y="4648200"/>
            <a:ext cx="6096000" cy="457200"/>
            <a:chOff x="1143000" y="2743200"/>
            <a:chExt cx="6096000" cy="457200"/>
          </a:xfrm>
        </p:grpSpPr>
        <p:sp>
          <p:nvSpPr>
            <p:cNvPr id="53" name="Rectangle 52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mergesort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chemeClr val="bg1"/>
                </a:solidFill>
              </a:rPr>
              <a:t>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01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30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10800000">
            <a:off x="762000" y="2971800"/>
            <a:ext cx="484632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5029200" y="2971800"/>
            <a:ext cx="484632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1447800" y="3276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14600" y="3276600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Daha küçük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14400" y="39624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İşaretçi</a:t>
            </a:r>
            <a:endParaRPr lang="en-US" sz="24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mergesort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chemeClr val="bg1"/>
                </a:solidFill>
              </a:rPr>
              <a:t>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01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30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10800000">
            <a:off x="1371600" y="2971800"/>
            <a:ext cx="484632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5029200" y="2971800"/>
            <a:ext cx="484632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5562600" y="3200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629400" y="3200400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Daha küçük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9906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627797" y="2838734"/>
            <a:ext cx="586854" cy="2320120"/>
          </a:xfrm>
          <a:custGeom>
            <a:avLst/>
            <a:gdLst>
              <a:gd name="connsiteX0" fmla="*/ 341194 w 586854"/>
              <a:gd name="connsiteY0" fmla="*/ 0 h 2320120"/>
              <a:gd name="connsiteX1" fmla="*/ 40943 w 586854"/>
              <a:gd name="connsiteY1" fmla="*/ 1160060 h 2320120"/>
              <a:gd name="connsiteX2" fmla="*/ 586854 w 586854"/>
              <a:gd name="connsiteY2" fmla="*/ 2320120 h 232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854" h="2320120">
                <a:moveTo>
                  <a:pt x="341194" y="0"/>
                </a:moveTo>
                <a:cubicBezTo>
                  <a:pt x="170597" y="386686"/>
                  <a:pt x="0" y="773373"/>
                  <a:pt x="40943" y="1160060"/>
                </a:cubicBezTo>
                <a:cubicBezTo>
                  <a:pt x="81886" y="1546747"/>
                  <a:pt x="586854" y="2320120"/>
                  <a:pt x="586854" y="232012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447800" y="3886200"/>
            <a:ext cx="2742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Soldan sağa ilerliyor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mergesort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chemeClr val="bg1"/>
                </a:solidFill>
              </a:rPr>
              <a:t>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01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30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10800000">
            <a:off x="1371600" y="2971800"/>
            <a:ext cx="484632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5715000" y="2971800"/>
            <a:ext cx="484632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1905000" y="3276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71800" y="3276600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Daha küçük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9906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764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279176" y="2838734"/>
            <a:ext cx="3375547" cy="2538484"/>
          </a:xfrm>
          <a:custGeom>
            <a:avLst/>
            <a:gdLst>
              <a:gd name="connsiteX0" fmla="*/ 2975212 w 3375547"/>
              <a:gd name="connsiteY0" fmla="*/ 0 h 2538484"/>
              <a:gd name="connsiteX1" fmla="*/ 2879678 w 3375547"/>
              <a:gd name="connsiteY1" fmla="*/ 1433015 h 2538484"/>
              <a:gd name="connsiteX2" fmla="*/ 0 w 3375547"/>
              <a:gd name="connsiteY2" fmla="*/ 2538484 h 253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75547" h="2538484">
                <a:moveTo>
                  <a:pt x="2975212" y="0"/>
                </a:moveTo>
                <a:cubicBezTo>
                  <a:pt x="3175379" y="504967"/>
                  <a:pt x="3375547" y="1009934"/>
                  <a:pt x="2879678" y="1433015"/>
                </a:cubicBezTo>
                <a:cubicBezTo>
                  <a:pt x="2383809" y="1856096"/>
                  <a:pt x="482221" y="2358788"/>
                  <a:pt x="0" y="2538484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mergesort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chemeClr val="bg1"/>
                </a:solidFill>
              </a:rPr>
              <a:t>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01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30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10800000">
            <a:off x="2133600" y="2971800"/>
            <a:ext cx="484632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5715000" y="2971800"/>
            <a:ext cx="484632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6164497" y="3276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231297" y="3276600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Daha küçük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9906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764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622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508078" y="2811439"/>
            <a:ext cx="1112292" cy="2374710"/>
          </a:xfrm>
          <a:custGeom>
            <a:avLst/>
            <a:gdLst>
              <a:gd name="connsiteX0" fmla="*/ 170597 w 1112292"/>
              <a:gd name="connsiteY0" fmla="*/ 0 h 2374710"/>
              <a:gd name="connsiteX1" fmla="*/ 156949 w 1112292"/>
              <a:gd name="connsiteY1" fmla="*/ 1528549 h 2374710"/>
              <a:gd name="connsiteX2" fmla="*/ 1112292 w 1112292"/>
              <a:gd name="connsiteY2" fmla="*/ 2374710 h 2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2292" h="2374710">
                <a:moveTo>
                  <a:pt x="170597" y="0"/>
                </a:moveTo>
                <a:cubicBezTo>
                  <a:pt x="85298" y="566382"/>
                  <a:pt x="0" y="1132764"/>
                  <a:pt x="156949" y="1528549"/>
                </a:cubicBezTo>
                <a:cubicBezTo>
                  <a:pt x="313898" y="1924334"/>
                  <a:pt x="953068" y="2242782"/>
                  <a:pt x="1112292" y="237471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mergesort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chemeClr val="bg1"/>
                </a:solidFill>
              </a:rPr>
              <a:t>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01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30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10800000">
            <a:off x="2133600" y="2971800"/>
            <a:ext cx="484632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6477000" y="2971800"/>
            <a:ext cx="484632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8736048">
            <a:off x="5696712" y="36758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48400" y="4038600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Daha küçük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9906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764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622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3643952" y="2775045"/>
            <a:ext cx="2366749" cy="2602173"/>
          </a:xfrm>
          <a:custGeom>
            <a:avLst/>
            <a:gdLst>
              <a:gd name="connsiteX0" fmla="*/ 2347415 w 2366749"/>
              <a:gd name="connsiteY0" fmla="*/ 63689 h 2602173"/>
              <a:gd name="connsiteX1" fmla="*/ 2320120 w 2366749"/>
              <a:gd name="connsiteY1" fmla="*/ 159224 h 2602173"/>
              <a:gd name="connsiteX2" fmla="*/ 1951630 w 2366749"/>
              <a:gd name="connsiteY2" fmla="*/ 1401170 h 2602173"/>
              <a:gd name="connsiteX3" fmla="*/ 0 w 2366749"/>
              <a:gd name="connsiteY3" fmla="*/ 2602173 h 2602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6749" h="2602173">
                <a:moveTo>
                  <a:pt x="2347415" y="63689"/>
                </a:moveTo>
                <a:cubicBezTo>
                  <a:pt x="2366749" y="0"/>
                  <a:pt x="2320120" y="159224"/>
                  <a:pt x="2320120" y="159224"/>
                </a:cubicBezTo>
                <a:cubicBezTo>
                  <a:pt x="2254156" y="382137"/>
                  <a:pt x="2338316" y="994012"/>
                  <a:pt x="1951630" y="1401170"/>
                </a:cubicBezTo>
                <a:cubicBezTo>
                  <a:pt x="1564944" y="1808328"/>
                  <a:pt x="329821" y="2415654"/>
                  <a:pt x="0" y="260217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mergesort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chemeClr val="bg1"/>
                </a:solidFill>
              </a:rPr>
              <a:t>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01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30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10800000">
            <a:off x="2133600" y="2971800"/>
            <a:ext cx="484632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7315200" y="2971800"/>
            <a:ext cx="484632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3712889">
            <a:off x="2686149" y="36354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57600" y="3886200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Daha küçük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9906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764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622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338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4353636" y="2838734"/>
            <a:ext cx="2725002" cy="2634018"/>
          </a:xfrm>
          <a:custGeom>
            <a:avLst/>
            <a:gdLst>
              <a:gd name="connsiteX0" fmla="*/ 2429301 w 2725002"/>
              <a:gd name="connsiteY0" fmla="*/ 0 h 2634018"/>
              <a:gd name="connsiteX1" fmla="*/ 2320119 w 2725002"/>
              <a:gd name="connsiteY1" fmla="*/ 1514902 h 2634018"/>
              <a:gd name="connsiteX2" fmla="*/ 0 w 2725002"/>
              <a:gd name="connsiteY2" fmla="*/ 2634018 h 263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5002" h="2634018">
                <a:moveTo>
                  <a:pt x="2429301" y="0"/>
                </a:moveTo>
                <a:cubicBezTo>
                  <a:pt x="2577151" y="537949"/>
                  <a:pt x="2725002" y="1075899"/>
                  <a:pt x="2320119" y="1514902"/>
                </a:cubicBezTo>
                <a:cubicBezTo>
                  <a:pt x="1915236" y="1953905"/>
                  <a:pt x="957618" y="2293961"/>
                  <a:pt x="0" y="2634018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200400" y="6172200"/>
            <a:ext cx="4365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Sonuç sıralanmış şekilde toplanır</a:t>
            </a:r>
            <a:endParaRPr lang="en-US" sz="24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mergesort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chemeClr val="bg1"/>
                </a:solidFill>
              </a:rPr>
              <a:t>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01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30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10800000">
            <a:off x="2971800" y="2971800"/>
            <a:ext cx="484632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7315200" y="2971800"/>
            <a:ext cx="484632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9549297">
            <a:off x="5731265" y="371375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57600" y="3886200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Daha küçük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9906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764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622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338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196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chemeClr val="bg1"/>
                </a:solidFill>
              </a:rPr>
              <a:t>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2265528" y="2754573"/>
            <a:ext cx="2483893" cy="2417928"/>
          </a:xfrm>
          <a:custGeom>
            <a:avLst/>
            <a:gdLst>
              <a:gd name="connsiteX0" fmla="*/ 136478 w 2483893"/>
              <a:gd name="connsiteY0" fmla="*/ 70514 h 2417928"/>
              <a:gd name="connsiteX1" fmla="*/ 136478 w 2483893"/>
              <a:gd name="connsiteY1" fmla="*/ 261582 h 2417928"/>
              <a:gd name="connsiteX2" fmla="*/ 955344 w 2483893"/>
              <a:gd name="connsiteY2" fmla="*/ 1640006 h 2417928"/>
              <a:gd name="connsiteX3" fmla="*/ 2483893 w 2483893"/>
              <a:gd name="connsiteY3" fmla="*/ 2417928 h 241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3893" h="2417928">
                <a:moveTo>
                  <a:pt x="136478" y="70514"/>
                </a:moveTo>
                <a:cubicBezTo>
                  <a:pt x="68239" y="35257"/>
                  <a:pt x="0" y="0"/>
                  <a:pt x="136478" y="261582"/>
                </a:cubicBezTo>
                <a:cubicBezTo>
                  <a:pt x="272956" y="523164"/>
                  <a:pt x="564108" y="1280615"/>
                  <a:pt x="955344" y="1640006"/>
                </a:cubicBezTo>
                <a:cubicBezTo>
                  <a:pt x="1346580" y="1999397"/>
                  <a:pt x="1915236" y="2208662"/>
                  <a:pt x="2483893" y="2417928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mergesort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chemeClr val="bg1"/>
                </a:solidFill>
              </a:rPr>
              <a:t>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010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23622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30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10800000">
            <a:off x="4267200" y="2895600"/>
            <a:ext cx="484632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8458200" y="2895600"/>
            <a:ext cx="484632" cy="838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906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764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622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338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196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>
                <a:solidFill>
                  <a:schemeClr val="bg1"/>
                </a:solidFill>
              </a:rPr>
              <a:t>15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054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bg1"/>
                </a:solidFill>
              </a:rPr>
              <a:t>17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912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770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62800" y="5181600"/>
            <a:ext cx="6096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bg1"/>
                </a:solidFill>
              </a:rPr>
              <a:t>30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mergesort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tr-TR" dirty="0" smtClean="0"/>
              <a:t> </a:t>
            </a:r>
            <a:r>
              <a:rPr lang="tr-TR" dirty="0" smtClean="0"/>
              <a:t>sıralamanın tek adımla zaman kazanması şudur</a:t>
            </a:r>
          </a:p>
          <a:p>
            <a:pPr lvl="1"/>
            <a:r>
              <a:rPr lang="tr-TR" dirty="0" smtClean="0"/>
              <a:t>Altsıralama zamanı – 2(N/2)</a:t>
            </a:r>
            <a:r>
              <a:rPr lang="tr-TR" baseline="30000" dirty="0" smtClean="0"/>
              <a:t>2</a:t>
            </a:r>
          </a:p>
          <a:p>
            <a:pPr lvl="1"/>
            <a:r>
              <a:rPr lang="tr-TR" dirty="0" smtClean="0"/>
              <a:t>Birleştirme zamanı N</a:t>
            </a:r>
          </a:p>
          <a:p>
            <a:pPr lvl="1"/>
            <a:r>
              <a:rPr lang="tr-TR" dirty="0" smtClean="0"/>
              <a:t>Toplam zamanı </a:t>
            </a:r>
            <a:r>
              <a:rPr lang="tr-TR" dirty="0" smtClean="0"/>
              <a:t>2(N/2)</a:t>
            </a:r>
            <a:r>
              <a:rPr lang="tr-TR" baseline="30000" dirty="0" smtClean="0"/>
              <a:t>2 </a:t>
            </a:r>
            <a:r>
              <a:rPr lang="tr-TR" dirty="0" smtClean="0"/>
              <a:t>+N</a:t>
            </a:r>
          </a:p>
          <a:p>
            <a:pPr lvl="1"/>
            <a:r>
              <a:rPr lang="tr-TR" dirty="0" smtClean="0"/>
              <a:t>Yani, çok iyi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mergesort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tr-TR" dirty="0" smtClean="0"/>
              <a:t> sıralama </a:t>
            </a:r>
            <a:r>
              <a:rPr lang="tr-TR" b="1" dirty="0" smtClean="0"/>
              <a:t>yeni </a:t>
            </a:r>
            <a:r>
              <a:rPr lang="tr-TR" b="1" dirty="0" smtClean="0"/>
              <a:t>O(N</a:t>
            </a:r>
            <a:r>
              <a:rPr lang="en-US" b="1" dirty="0" smtClean="0"/>
              <a:t> log N</a:t>
            </a:r>
            <a:r>
              <a:rPr lang="tr-TR" b="1" dirty="0" smtClean="0"/>
              <a:t>) </a:t>
            </a:r>
            <a:r>
              <a:rPr lang="tr-TR" dirty="0" smtClean="0"/>
              <a:t>zamanda yapılabilir, fakat burada </a:t>
            </a:r>
            <a:r>
              <a:rPr lang="tr-TR" b="1" dirty="0" smtClean="0"/>
              <a:t>en </a:t>
            </a:r>
            <a:r>
              <a:rPr lang="tr-TR" b="1" dirty="0" smtClean="0"/>
              <a:t>kötü </a:t>
            </a:r>
            <a:r>
              <a:rPr lang="tr-TR" b="1" dirty="0" smtClean="0"/>
              <a:t>durumun zamanı da O(N</a:t>
            </a:r>
            <a:r>
              <a:rPr lang="tr-TR" b="1" baseline="30000" dirty="0" smtClean="0"/>
              <a:t>2</a:t>
            </a:r>
            <a:r>
              <a:rPr lang="tr-TR" b="1" dirty="0" smtClean="0"/>
              <a:t>) </a:t>
            </a:r>
            <a:r>
              <a:rPr lang="tr-TR" dirty="0" smtClean="0"/>
              <a:t>zamandır !</a:t>
            </a:r>
            <a:endParaRPr lang="tr-TR" dirty="0" smtClean="0"/>
          </a:p>
          <a:p>
            <a:r>
              <a:rPr lang="tr-TR" dirty="0" smtClean="0"/>
              <a:t>Merge</a:t>
            </a:r>
            <a:r>
              <a:rPr lang="en-US" dirty="0" smtClean="0"/>
              <a:t>sort</a:t>
            </a:r>
            <a:r>
              <a:rPr lang="tr-TR" dirty="0" smtClean="0"/>
              <a:t> sıralama, </a:t>
            </a:r>
            <a:r>
              <a:rPr lang="tr-TR" b="1" dirty="0" smtClean="0"/>
              <a:t>ortalama ve en kötü durumunda O(N</a:t>
            </a:r>
            <a:r>
              <a:rPr lang="en-US" b="1" dirty="0" smtClean="0"/>
              <a:t> log N</a:t>
            </a:r>
            <a:r>
              <a:rPr lang="tr-TR" b="1" dirty="0" smtClean="0"/>
              <a:t>) operasyon </a:t>
            </a:r>
            <a:r>
              <a:rPr lang="tr-TR" b="1" dirty="0" smtClean="0"/>
              <a:t>gerekiyor</a:t>
            </a:r>
          </a:p>
          <a:p>
            <a:r>
              <a:rPr lang="tr-TR" dirty="0" smtClean="0"/>
              <a:t>Bu şekilde mergesoft optimal sıralama algoritmasıdır</a:t>
            </a: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Naif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Naif sıralama algoritmaları</a:t>
            </a:r>
          </a:p>
          <a:p>
            <a:pPr lvl="1"/>
            <a:r>
              <a:rPr lang="tr-TR" dirty="0" smtClean="0"/>
              <a:t>Seçme sıralama</a:t>
            </a:r>
          </a:p>
          <a:p>
            <a:pPr lvl="1"/>
            <a:r>
              <a:rPr lang="tr-TR" dirty="0" smtClean="0"/>
              <a:t>Ekleme sıralama</a:t>
            </a:r>
          </a:p>
          <a:p>
            <a:pPr lvl="1"/>
            <a:r>
              <a:rPr lang="tr-TR" dirty="0" smtClean="0"/>
              <a:t>Kabarcık sıralama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heapsort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tr-TR" dirty="0" smtClean="0"/>
              <a:t>Bir daha O(N log N) önemli sıralama algoritması var – heapsort (hipsort) algoritması</a:t>
            </a:r>
          </a:p>
          <a:p>
            <a:r>
              <a:rPr lang="tr-TR" dirty="0" smtClean="0"/>
              <a:t>Heapsort, böl-ve-fethet algoritması değildir, aslında “ekleme sıralama” algoritmalarından biridir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heapsort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tr-TR" dirty="0" smtClean="0"/>
              <a:t>Naif ekleme sıralamasında vakit gereksinimi O(N</a:t>
            </a:r>
            <a:r>
              <a:rPr lang="tr-TR" baseline="30000" dirty="0" smtClean="0"/>
              <a:t>2</a:t>
            </a:r>
            <a:r>
              <a:rPr lang="tr-TR" dirty="0" smtClean="0"/>
              <a:t>) idi, ama...</a:t>
            </a:r>
          </a:p>
          <a:p>
            <a:r>
              <a:rPr lang="tr-TR" dirty="0" smtClean="0"/>
              <a:t>Ekleme operasyonunu daha akıllı şekilde yapacaksak daha verimli algoritma sağlanabilir</a:t>
            </a:r>
          </a:p>
          <a:p>
            <a:pPr lvl="1"/>
            <a:r>
              <a:rPr lang="tr-TR" dirty="0" smtClean="0"/>
              <a:t>Ekleme </a:t>
            </a:r>
            <a:r>
              <a:rPr lang="tr-TR" i="1" dirty="0" smtClean="0"/>
              <a:t>ikiye bölme </a:t>
            </a:r>
            <a:r>
              <a:rPr lang="tr-TR" i="1" dirty="0" smtClean="0"/>
              <a:t>algoritması</a:t>
            </a:r>
            <a:r>
              <a:rPr lang="tr-TR" dirty="0" smtClean="0"/>
              <a:t> </a:t>
            </a:r>
            <a:r>
              <a:rPr lang="tr-TR" dirty="0" smtClean="0"/>
              <a:t>yada </a:t>
            </a:r>
            <a:r>
              <a:rPr lang="tr-TR" i="1" dirty="0" smtClean="0"/>
              <a:t>arama ağaçları</a:t>
            </a:r>
            <a:r>
              <a:rPr lang="tr-TR" dirty="0" smtClean="0"/>
              <a:t> </a:t>
            </a:r>
            <a:r>
              <a:rPr lang="tr-TR" dirty="0" smtClean="0"/>
              <a:t>kullanarak yapılırsa ...</a:t>
            </a:r>
            <a:endParaRPr lang="tr-TR" dirty="0" smtClean="0"/>
          </a:p>
          <a:p>
            <a:pPr lvl="1"/>
            <a:r>
              <a:rPr lang="tr-TR" dirty="0" smtClean="0"/>
              <a:t>Ekleme işlemi O(log </a:t>
            </a:r>
            <a:r>
              <a:rPr lang="tr-TR" dirty="0" smtClean="0"/>
              <a:t>N) </a:t>
            </a:r>
            <a:r>
              <a:rPr lang="tr-TR" dirty="0" smtClean="0"/>
              <a:t>zamandır gerekir ve ...</a:t>
            </a:r>
            <a:endParaRPr lang="tr-TR" dirty="0" smtClean="0"/>
          </a:p>
          <a:p>
            <a:pPr lvl="1"/>
            <a:r>
              <a:rPr lang="tr-TR" dirty="0" smtClean="0"/>
              <a:t>Dizi sıralama </a:t>
            </a:r>
            <a:r>
              <a:rPr lang="tr-TR" dirty="0" smtClean="0"/>
              <a:t>O(N log N) </a:t>
            </a:r>
            <a:r>
              <a:rPr lang="tr-TR" dirty="0" smtClean="0"/>
              <a:t>zamanda yapılacaktır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Sıralama Algoritmaları (Böl-ve-Fethet)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Naif sıralama algoritmaları</a:t>
            </a:r>
          </a:p>
          <a:p>
            <a:pPr lvl="1"/>
            <a:r>
              <a:rPr lang="tr-TR" dirty="0" smtClean="0"/>
              <a:t>Seçme sıralama – O(N</a:t>
            </a:r>
            <a:r>
              <a:rPr lang="tr-TR" baseline="30000" dirty="0" smtClean="0"/>
              <a:t>2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Ekleme sıralama – O(N</a:t>
            </a:r>
            <a:r>
              <a:rPr lang="tr-TR" baseline="30000" dirty="0" smtClean="0"/>
              <a:t>2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Kabarcık sıralama – O(N</a:t>
            </a:r>
            <a:r>
              <a:rPr lang="tr-TR" baseline="30000" dirty="0" smtClean="0"/>
              <a:t>2</a:t>
            </a:r>
            <a:r>
              <a:rPr lang="tr-TR" dirty="0" smtClean="0"/>
              <a:t>)</a:t>
            </a:r>
            <a:endParaRPr lang="en-US" dirty="0" smtClean="0"/>
          </a:p>
          <a:p>
            <a:r>
              <a:rPr lang="tr-TR" dirty="0" smtClean="0"/>
              <a:t>Böl-ve-fethet sıralama algoritmaları</a:t>
            </a:r>
          </a:p>
          <a:p>
            <a:pPr lvl="1"/>
            <a:r>
              <a:rPr lang="tr-TR" dirty="0" smtClean="0"/>
              <a:t>Quicksort sıralama – O(N log N)</a:t>
            </a:r>
          </a:p>
          <a:p>
            <a:pPr lvl="1"/>
            <a:r>
              <a:rPr lang="tr-TR" dirty="0" smtClean="0"/>
              <a:t>Mergesort sıralama – O(N log N)</a:t>
            </a:r>
          </a:p>
          <a:p>
            <a:r>
              <a:rPr lang="tr-TR" dirty="0" smtClean="0"/>
              <a:t>Sıralanmış veri yapıları algoritmaları</a:t>
            </a:r>
            <a:endParaRPr lang="tr-TR" dirty="0" smtClean="0"/>
          </a:p>
          <a:p>
            <a:pPr lvl="1"/>
            <a:r>
              <a:rPr lang="tr-TR" dirty="0" smtClean="0"/>
              <a:t>Heapsort sıralama – O(N 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Özel sıralama konuları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Tamsayı sayım, kova ve radix </a:t>
            </a:r>
            <a:r>
              <a:rPr lang="tr-TR" dirty="0" smtClean="0"/>
              <a:t>özel sıralama algoritmaları var</a:t>
            </a:r>
            <a:endParaRPr lang="tr-TR" dirty="0" smtClean="0"/>
          </a:p>
          <a:p>
            <a:r>
              <a:rPr lang="tr-TR" b="1" dirty="0" smtClean="0"/>
              <a:t>O(N) </a:t>
            </a:r>
            <a:r>
              <a:rPr lang="tr-TR" b="1" dirty="0" smtClean="0"/>
              <a:t>(yani </a:t>
            </a:r>
            <a:r>
              <a:rPr lang="tr-TR" b="1" u="sng" dirty="0" smtClean="0"/>
              <a:t>lineer</a:t>
            </a:r>
            <a:r>
              <a:rPr lang="tr-TR" b="1" dirty="0" smtClean="0"/>
              <a:t>) </a:t>
            </a:r>
            <a:r>
              <a:rPr lang="tr-TR" b="1" dirty="0" smtClean="0"/>
              <a:t>zaman</a:t>
            </a:r>
            <a:r>
              <a:rPr lang="tr-TR" dirty="0" smtClean="0"/>
              <a:t> algoritmalardır</a:t>
            </a:r>
            <a:endParaRPr lang="tr-TR" dirty="0" smtClean="0"/>
          </a:p>
          <a:p>
            <a:r>
              <a:rPr lang="tr-TR" dirty="0" smtClean="0"/>
              <a:t>Veritabanları için </a:t>
            </a:r>
            <a:r>
              <a:rPr lang="tr-TR" dirty="0" smtClean="0"/>
              <a:t>önemli algoritmalardır </a:t>
            </a:r>
          </a:p>
          <a:p>
            <a:r>
              <a:rPr lang="tr-TR" dirty="0" smtClean="0"/>
              <a:t>Veritabanlarının indeksleri çoğunlukla </a:t>
            </a:r>
            <a:r>
              <a:rPr lang="tr-TR" dirty="0" smtClean="0"/>
              <a:t>tamsayılar olduğu için, bu </a:t>
            </a:r>
            <a:r>
              <a:rPr lang="tr-TR" dirty="0" smtClean="0"/>
              <a:t>algortima çok </a:t>
            </a:r>
            <a:r>
              <a:rPr lang="tr-TR" dirty="0" smtClean="0"/>
              <a:t>avantajlı gelir</a:t>
            </a: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Sayım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Ana fikri</a:t>
            </a:r>
          </a:p>
          <a:p>
            <a:pPr lvl="1"/>
            <a:r>
              <a:rPr lang="tr-TR" dirty="0" smtClean="0"/>
              <a:t>Sayım sıralamada, </a:t>
            </a:r>
            <a:r>
              <a:rPr lang="tr-TR" dirty="0" smtClean="0"/>
              <a:t>orijinal dizideki tamsayılar </a:t>
            </a:r>
            <a:r>
              <a:rPr lang="tr-TR" dirty="0" smtClean="0"/>
              <a:t>sıralı şekilde </a:t>
            </a:r>
            <a:r>
              <a:rPr lang="tr-TR" dirty="0" smtClean="0"/>
              <a:t>incelenir ve o </a:t>
            </a:r>
            <a:r>
              <a:rPr lang="tr-TR" dirty="0" smtClean="0"/>
              <a:t>sayıların </a:t>
            </a:r>
            <a:r>
              <a:rPr lang="tr-TR" dirty="0" smtClean="0"/>
              <a:t>kaç </a:t>
            </a:r>
            <a:r>
              <a:rPr lang="tr-TR" dirty="0" smtClean="0"/>
              <a:t>kez </a:t>
            </a:r>
            <a:r>
              <a:rPr lang="tr-TR" dirty="0" smtClean="0"/>
              <a:t>karşılandığı takip edilir</a:t>
            </a:r>
            <a:endParaRPr lang="tr-TR" dirty="0" smtClean="0"/>
          </a:p>
          <a:p>
            <a:pPr lvl="1"/>
            <a:r>
              <a:rPr lang="tr-TR" dirty="0" smtClean="0"/>
              <a:t>Tüm dizi incelenince, bunlardan sonuç sıralanmış dizi oluşturulur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Sayım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Sayım sıralama</a:t>
            </a:r>
          </a:p>
        </p:txBody>
      </p:sp>
      <p:grpSp>
        <p:nvGrpSpPr>
          <p:cNvPr id="4" name="Group 50"/>
          <p:cNvGrpSpPr/>
          <p:nvPr/>
        </p:nvGrpSpPr>
        <p:grpSpPr>
          <a:xfrm>
            <a:off x="1828800" y="2450068"/>
            <a:ext cx="6096000" cy="457200"/>
            <a:chOff x="1143000" y="2743200"/>
            <a:chExt cx="6096000" cy="457200"/>
          </a:xfrm>
        </p:grpSpPr>
        <p:sp>
          <p:nvSpPr>
            <p:cNvPr id="39" name="Rectangle 38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bg1"/>
                  </a:solidFill>
                </a:rPr>
                <a:t>15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066800" y="4016276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Karşılandığı sayı: "2" </a:t>
            </a:r>
            <a:r>
              <a:rPr lang="tr-TR" sz="2400" dirty="0" smtClean="0"/>
              <a:t>– 2 </a:t>
            </a:r>
            <a:r>
              <a:rPr lang="tr-TR" sz="2400" dirty="0" smtClean="0"/>
              <a:t>kez; "5" </a:t>
            </a:r>
            <a:r>
              <a:rPr lang="tr-TR" sz="2400" dirty="0" smtClean="0"/>
              <a:t>– 1 </a:t>
            </a:r>
            <a:r>
              <a:rPr lang="tr-TR" sz="2400" dirty="0" smtClean="0"/>
              <a:t>kez; "6" </a:t>
            </a:r>
            <a:r>
              <a:rPr lang="tr-TR" sz="2400" dirty="0" smtClean="0"/>
              <a:t>– 1 kez; 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"7" </a:t>
            </a:r>
            <a:r>
              <a:rPr lang="tr-TR" sz="2400" dirty="0" smtClean="0"/>
              <a:t>– 2 kez; </a:t>
            </a:r>
            <a:r>
              <a:rPr lang="tr-TR" sz="2400" dirty="0" smtClean="0"/>
              <a:t>"9" </a:t>
            </a:r>
            <a:r>
              <a:rPr lang="tr-TR" sz="2400" dirty="0" smtClean="0"/>
              <a:t>– 1 kez; </a:t>
            </a:r>
            <a:r>
              <a:rPr lang="tr-TR" sz="2400" dirty="0" smtClean="0"/>
              <a:t>"13" – </a:t>
            </a:r>
            <a:r>
              <a:rPr lang="tr-TR" sz="2400" dirty="0" smtClean="0"/>
              <a:t>1 kez; </a:t>
            </a:r>
            <a:r>
              <a:rPr lang="tr-TR" sz="2400" dirty="0" smtClean="0"/>
              <a:t>"15" </a:t>
            </a:r>
            <a:r>
              <a:rPr lang="tr-TR" sz="2400" dirty="0" smtClean="0"/>
              <a:t>– 1 </a:t>
            </a:r>
            <a:r>
              <a:rPr lang="tr-TR" sz="2400" dirty="0" smtClean="0"/>
              <a:t>kez</a:t>
            </a:r>
            <a:r>
              <a:rPr lang="tr-TR" sz="2400" dirty="0" smtClean="0"/>
              <a:t>;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Sonuç </a:t>
            </a:r>
            <a:r>
              <a:rPr lang="tr-TR" sz="2400" dirty="0" smtClean="0"/>
              <a:t>== (2,2,5,6,7,7,9,13,15</a:t>
            </a:r>
            <a:r>
              <a:rPr lang="tr-TR" sz="2400" dirty="0" smtClean="0"/>
              <a:t>)</a:t>
            </a:r>
          </a:p>
          <a:p>
            <a:endParaRPr lang="tr-TR" sz="2400" dirty="0" smtClean="0"/>
          </a:p>
          <a:p>
            <a:r>
              <a:rPr lang="tr-TR" sz="2400" dirty="0" smtClean="0"/>
              <a:t>Bitti !</a:t>
            </a:r>
            <a:endParaRPr lang="tr-TR" sz="2400" dirty="0" smtClean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143000" y="3288268"/>
            <a:ext cx="7467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276600" y="3288268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inceleme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Sayım sıralama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1000" y="1447800"/>
            <a:ext cx="8153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46475" algn="l"/>
              </a:tabLst>
            </a:pPr>
            <a:r>
              <a:rPr lang="tr-TR" sz="2400" b="1" dirty="0" smtClean="0"/>
              <a:t>Sayım </a:t>
            </a:r>
            <a:r>
              <a:rPr lang="tr-TR" sz="2400" b="1" dirty="0" smtClean="0"/>
              <a:t>sıralama algoritması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pPr>
              <a:tabLst>
                <a:tab pos="3546475" algn="l"/>
              </a:tabLst>
            </a:pPr>
            <a:r>
              <a:rPr lang="tr-TR" dirty="0" smtClean="0"/>
              <a:t>sayım</a:t>
            </a:r>
            <a:r>
              <a:rPr lang="en-US" dirty="0" smtClean="0"/>
              <a:t>:=</a:t>
            </a:r>
            <a:r>
              <a:rPr lang="tr-TR" dirty="0" smtClean="0"/>
              <a:t>boş dizi;	// sayıların sayımları</a:t>
            </a:r>
            <a:br>
              <a:rPr lang="tr-TR" dirty="0" smtClean="0"/>
            </a:br>
            <a:endParaRPr lang="tr-TR" dirty="0" smtClean="0"/>
          </a:p>
          <a:p>
            <a:pPr>
              <a:tabLst>
                <a:tab pos="3546475" algn="l"/>
              </a:tabLst>
            </a:pPr>
            <a:r>
              <a:rPr lang="tr-TR" dirty="0" smtClean="0"/>
              <a:t>döngü </a:t>
            </a:r>
            <a:r>
              <a:rPr lang="en-US" dirty="0" err="1" smtClean="0"/>
              <a:t>i</a:t>
            </a:r>
            <a:r>
              <a:rPr lang="tr-TR" dirty="0" smtClean="0"/>
              <a:t>=0’dan p’nin </a:t>
            </a:r>
            <a:r>
              <a:rPr lang="tr-TR" dirty="0" smtClean="0"/>
              <a:t>uzunluguna </a:t>
            </a:r>
            <a:r>
              <a:rPr lang="tr-TR" dirty="0" smtClean="0"/>
              <a:t>kadar</a:t>
            </a:r>
          </a:p>
          <a:p>
            <a:pPr>
              <a:tabLst>
                <a:tab pos="3546475" algn="l"/>
              </a:tabLst>
            </a:pPr>
            <a:r>
              <a:rPr lang="tr-TR" dirty="0" smtClean="0"/>
              <a:t>    </a:t>
            </a:r>
            <a:r>
              <a:rPr lang="tr-TR" dirty="0" smtClean="0"/>
              <a:t>sayım</a:t>
            </a:r>
            <a:r>
              <a:rPr lang="en-US" dirty="0" smtClean="0"/>
              <a:t>[p[</a:t>
            </a:r>
            <a:r>
              <a:rPr lang="en-US" dirty="0" err="1" smtClean="0"/>
              <a:t>i</a:t>
            </a:r>
            <a:r>
              <a:rPr lang="en-US" dirty="0" smtClean="0"/>
              <a:t>]]</a:t>
            </a:r>
            <a:r>
              <a:rPr lang="tr-TR" dirty="0" smtClean="0"/>
              <a:t>:</a:t>
            </a:r>
            <a:r>
              <a:rPr lang="en-US" dirty="0" smtClean="0"/>
              <a:t>=</a:t>
            </a:r>
            <a:r>
              <a:rPr lang="tr-TR" dirty="0" smtClean="0"/>
              <a:t>sayım</a:t>
            </a:r>
            <a:r>
              <a:rPr lang="en-US" dirty="0" smtClean="0"/>
              <a:t>[p[</a:t>
            </a:r>
            <a:r>
              <a:rPr lang="en-US" dirty="0" err="1" smtClean="0"/>
              <a:t>i</a:t>
            </a:r>
            <a:r>
              <a:rPr lang="en-US" dirty="0" smtClean="0"/>
              <a:t>]]+1;</a:t>
            </a:r>
            <a:r>
              <a:rPr lang="tr-TR" dirty="0" smtClean="0"/>
              <a:t>	// bütün sayılar için </a:t>
            </a:r>
            <a:r>
              <a:rPr lang="tr-TR" dirty="0" smtClean="0"/>
              <a:t>karşılandığı kezi not et</a:t>
            </a:r>
            <a:endParaRPr lang="tr-TR" dirty="0" smtClean="0"/>
          </a:p>
          <a:p>
            <a:pPr>
              <a:tabLst>
                <a:tab pos="3546475" algn="l"/>
              </a:tabLst>
            </a:pPr>
            <a:r>
              <a:rPr lang="tr-TR" dirty="0" smtClean="0"/>
              <a:t>döngü sonu</a:t>
            </a:r>
            <a:r>
              <a:rPr lang="en-US" dirty="0" smtClean="0"/>
              <a:t>    </a:t>
            </a:r>
            <a:endParaRPr lang="tr-TR" dirty="0" smtClean="0"/>
          </a:p>
          <a:p>
            <a:pPr>
              <a:tabLst>
                <a:tab pos="3546475" algn="l"/>
              </a:tabLst>
            </a:pPr>
            <a:endParaRPr lang="tr-TR" dirty="0" smtClean="0"/>
          </a:p>
          <a:p>
            <a:pPr>
              <a:tabLst>
                <a:tab pos="3546475" algn="l"/>
              </a:tabLst>
            </a:pPr>
            <a:r>
              <a:rPr lang="tr-TR" dirty="0" smtClean="0"/>
              <a:t>sonuç:=boş dizi;	// sonuç</a:t>
            </a:r>
            <a:endParaRPr lang="en-US" dirty="0" smtClean="0"/>
          </a:p>
          <a:p>
            <a:pPr>
              <a:tabLst>
                <a:tab pos="3546475" algn="l"/>
              </a:tabLst>
            </a:pPr>
            <a:r>
              <a:rPr lang="tr-TR" dirty="0" smtClean="0"/>
              <a:t>döngü {"k" sayım’daki var olan </a:t>
            </a:r>
            <a:r>
              <a:rPr lang="tr-TR" dirty="0" smtClean="0"/>
              <a:t>indeksler için, en küçükten en </a:t>
            </a:r>
            <a:r>
              <a:rPr lang="tr-TR" dirty="0" smtClean="0"/>
              <a:t>büyüğe kadar}</a:t>
            </a:r>
            <a:endParaRPr lang="tr-TR" dirty="0" smtClean="0"/>
          </a:p>
          <a:p>
            <a:pPr>
              <a:tabLst>
                <a:tab pos="3546475" algn="l"/>
              </a:tabLst>
            </a:pPr>
            <a:r>
              <a:rPr lang="tr-TR" dirty="0" smtClean="0"/>
              <a:t> </a:t>
            </a:r>
            <a:r>
              <a:rPr lang="tr-TR" dirty="0" smtClean="0"/>
              <a:t>    “</a:t>
            </a:r>
            <a:r>
              <a:rPr lang="tr-TR" dirty="0" smtClean="0"/>
              <a:t>k” </a:t>
            </a:r>
            <a:r>
              <a:rPr lang="tr-TR" dirty="0" smtClean="0"/>
              <a:t>sayı sonuç'a </a:t>
            </a:r>
            <a:r>
              <a:rPr lang="tr-TR" dirty="0" smtClean="0"/>
              <a:t>“sayım</a:t>
            </a:r>
            <a:r>
              <a:rPr lang="en-US" dirty="0" smtClean="0"/>
              <a:t>[</a:t>
            </a:r>
            <a:r>
              <a:rPr lang="tr-TR" dirty="0" smtClean="0"/>
              <a:t>k</a:t>
            </a:r>
            <a:r>
              <a:rPr lang="en-US" dirty="0" smtClean="0"/>
              <a:t>]</a:t>
            </a:r>
            <a:r>
              <a:rPr lang="tr-TR" dirty="0" smtClean="0"/>
              <a:t>” </a:t>
            </a:r>
            <a:r>
              <a:rPr lang="tr-TR" dirty="0" smtClean="0"/>
              <a:t>defa ekle;</a:t>
            </a:r>
            <a:r>
              <a:rPr lang="tr-TR" dirty="0" smtClean="0"/>
              <a:t>	</a:t>
            </a:r>
          </a:p>
          <a:p>
            <a:pPr>
              <a:tabLst>
                <a:tab pos="3546475" algn="l"/>
              </a:tabLst>
            </a:pPr>
            <a:r>
              <a:rPr lang="tr-TR" dirty="0" smtClean="0"/>
              <a:t>döngü sonu</a:t>
            </a:r>
            <a:r>
              <a:rPr lang="en-US" dirty="0" smtClean="0"/>
              <a:t>    </a:t>
            </a:r>
            <a:endParaRPr lang="tr-TR" dirty="0" smtClean="0"/>
          </a:p>
          <a:p>
            <a:pPr>
              <a:tabLst>
                <a:tab pos="3546475" algn="l"/>
              </a:tabLst>
            </a:pPr>
            <a:endParaRPr lang="en-US" dirty="0" smtClean="0"/>
          </a:p>
          <a:p>
            <a:pPr>
              <a:tabLst>
                <a:tab pos="3546475" algn="l"/>
              </a:tabLst>
            </a:pPr>
            <a:r>
              <a:rPr lang="tr-TR" dirty="0" smtClean="0"/>
              <a:t>yaz p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Kova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tr-TR" dirty="0" smtClean="0"/>
              <a:t>Kova sıralama, sayım sıralamaya </a:t>
            </a:r>
            <a:r>
              <a:rPr lang="tr-TR" dirty="0" smtClean="0"/>
              <a:t>benzeyen bir yaklaşım</a:t>
            </a:r>
            <a:endParaRPr lang="tr-TR" dirty="0" smtClean="0"/>
          </a:p>
          <a:p>
            <a:r>
              <a:rPr lang="tr-TR" dirty="0" smtClean="0"/>
              <a:t>Dizide N sayı varsa, dizinin sayı aralığını </a:t>
            </a:r>
            <a:r>
              <a:rPr lang="tr-TR" dirty="0" smtClean="0"/>
              <a:t>N </a:t>
            </a:r>
            <a:r>
              <a:rPr lang="tr-TR" dirty="0" smtClean="0"/>
              <a:t>altaralığı/kovaya bölüyoruz, sonra ...</a:t>
            </a:r>
            <a:endParaRPr lang="tr-TR" dirty="0" smtClean="0"/>
          </a:p>
          <a:p>
            <a:r>
              <a:rPr lang="tr-TR" dirty="0" smtClean="0"/>
              <a:t>Sayım </a:t>
            </a:r>
            <a:r>
              <a:rPr lang="tr-TR" dirty="0" smtClean="0"/>
              <a:t>sıralamada </a:t>
            </a:r>
            <a:r>
              <a:rPr lang="tr-TR" dirty="0" smtClean="0"/>
              <a:t>gibi, </a:t>
            </a:r>
            <a:r>
              <a:rPr lang="tr-TR" dirty="0" smtClean="0"/>
              <a:t>dizi sırayla inceliyoruz ve sayılar </a:t>
            </a:r>
            <a:r>
              <a:rPr lang="tr-TR" dirty="0" smtClean="0"/>
              <a:t>karşılık gelen </a:t>
            </a:r>
            <a:r>
              <a:rPr lang="tr-TR" dirty="0" smtClean="0"/>
              <a:t>kovaya ekliyoruz</a:t>
            </a:r>
          </a:p>
          <a:p>
            <a:r>
              <a:rPr lang="tr-TR" dirty="0" smtClean="0"/>
              <a:t>Kovalardaki sayıları ayrı ayrı </a:t>
            </a:r>
            <a:r>
              <a:rPr lang="tr-TR" dirty="0" smtClean="0"/>
              <a:t>sıralanır </a:t>
            </a:r>
            <a:r>
              <a:rPr lang="tr-TR" dirty="0" smtClean="0"/>
              <a:t>ve kovaların sırasına göre </a:t>
            </a:r>
            <a:r>
              <a:rPr lang="tr-TR" dirty="0" smtClean="0"/>
              <a:t>sonuca birleştirilir</a:t>
            </a: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Kova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tr-TR" dirty="0" smtClean="0"/>
              <a:t>Ortalama</a:t>
            </a:r>
            <a:r>
              <a:rPr lang="tr-TR" dirty="0" smtClean="0"/>
              <a:t>, kovalar tek sayı </a:t>
            </a:r>
            <a:r>
              <a:rPr lang="tr-TR" dirty="0" smtClean="0"/>
              <a:t>içeriyor olacak (yani N </a:t>
            </a:r>
            <a:r>
              <a:rPr lang="tr-TR" dirty="0" smtClean="0"/>
              <a:t>sayı </a:t>
            </a:r>
            <a:r>
              <a:rPr lang="tr-TR" dirty="0" smtClean="0"/>
              <a:t>N kovaya bölünür), </a:t>
            </a:r>
            <a:r>
              <a:rPr lang="tr-TR" dirty="0" smtClean="0"/>
              <a:t>bu nedenle kova sıralama ortalama O(N) vakit </a:t>
            </a:r>
            <a:r>
              <a:rPr lang="tr-TR" dirty="0" smtClean="0"/>
              <a:t>gerekmektedir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Kova sıralama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1000" y="1295400"/>
            <a:ext cx="8153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909888" algn="l"/>
                <a:tab pos="3602038" algn="l"/>
              </a:tabLst>
            </a:pPr>
            <a:r>
              <a:rPr lang="tr-TR" sz="2400" b="1" dirty="0" smtClean="0"/>
              <a:t>Kova sıralama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n:=p’nin boyutu</a:t>
            </a:r>
          </a:p>
          <a:p>
            <a:pPr>
              <a:tabLst>
                <a:tab pos="2909888" algn="l"/>
                <a:tab pos="3602038" algn="l"/>
              </a:tabLst>
            </a:pPr>
            <a:r>
              <a:rPr lang="tr-TR" dirty="0" smtClean="0"/>
              <a:t>kova</a:t>
            </a:r>
            <a:r>
              <a:rPr lang="en-US" dirty="0" smtClean="0"/>
              <a:t>:=n</a:t>
            </a:r>
            <a:r>
              <a:rPr lang="tr-TR" dirty="0" smtClean="0"/>
              <a:t> boş diziler;	// n tane “kova” hazırlayın, kovaların hepsi</a:t>
            </a:r>
          </a:p>
          <a:p>
            <a:pPr>
              <a:tabLst>
                <a:tab pos="2909888" algn="l"/>
                <a:tab pos="3602038" algn="l"/>
              </a:tabLst>
            </a:pPr>
            <a:r>
              <a:rPr lang="tr-TR" dirty="0" smtClean="0"/>
              <a:t>	// min(p) ve max(p) aralığının bir parçasıdır </a:t>
            </a:r>
          </a:p>
          <a:p>
            <a:pPr>
              <a:tabLst>
                <a:tab pos="2909888" algn="l"/>
                <a:tab pos="3602038" algn="l"/>
              </a:tabLst>
            </a:pPr>
            <a:r>
              <a:rPr lang="tr-TR" dirty="0" smtClean="0"/>
              <a:t>döngü </a:t>
            </a:r>
            <a:r>
              <a:rPr lang="en-US" dirty="0" err="1" smtClean="0"/>
              <a:t>i</a:t>
            </a:r>
            <a:r>
              <a:rPr lang="tr-TR" dirty="0" smtClean="0"/>
              <a:t>=0’dan n’ya kadar	</a:t>
            </a:r>
          </a:p>
          <a:p>
            <a:pPr>
              <a:tabLst>
                <a:tab pos="2909888" algn="l"/>
                <a:tab pos="3602038" algn="l"/>
              </a:tabLst>
            </a:pPr>
            <a:r>
              <a:rPr lang="tr-TR" dirty="0" smtClean="0"/>
              <a:t>    k:</a:t>
            </a:r>
            <a:r>
              <a:rPr lang="en-US" dirty="0" smtClean="0"/>
              <a:t>=p[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r>
              <a:rPr lang="tr-TR" dirty="0" smtClean="0"/>
              <a:t>’nin kovası	// sayıları karşılık gelen kovalara dağıtın</a:t>
            </a:r>
          </a:p>
          <a:p>
            <a:pPr>
              <a:tabLst>
                <a:tab pos="2909888" algn="l"/>
                <a:tab pos="3602038" algn="l"/>
              </a:tabLst>
            </a:pPr>
            <a:r>
              <a:rPr lang="tr-TR" dirty="0" smtClean="0"/>
              <a:t>    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]-&gt;</a:t>
            </a:r>
            <a:r>
              <a:rPr lang="tr-TR" dirty="0" smtClean="0"/>
              <a:t>kova</a:t>
            </a:r>
            <a:r>
              <a:rPr lang="en-US" dirty="0" smtClean="0"/>
              <a:t>[</a:t>
            </a:r>
            <a:r>
              <a:rPr lang="tr-TR" dirty="0" smtClean="0"/>
              <a:t>k</a:t>
            </a:r>
            <a:r>
              <a:rPr lang="en-US" dirty="0" smtClean="0"/>
              <a:t>]</a:t>
            </a:r>
            <a:r>
              <a:rPr lang="tr-TR" dirty="0" smtClean="0"/>
              <a:t>	// </a:t>
            </a:r>
            <a:r>
              <a:rPr lang="en-US" dirty="0" smtClean="0"/>
              <a:t>p[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r>
              <a:rPr lang="tr-TR" dirty="0" smtClean="0"/>
              <a:t> sayıyı</a:t>
            </a:r>
            <a:r>
              <a:rPr lang="en-US" dirty="0" smtClean="0"/>
              <a:t> </a:t>
            </a:r>
            <a:r>
              <a:rPr lang="tr-TR" dirty="0" smtClean="0"/>
              <a:t>karşılık gelen kovaya koyun</a:t>
            </a:r>
          </a:p>
          <a:p>
            <a:pPr>
              <a:tabLst>
                <a:tab pos="2909888" algn="l"/>
                <a:tab pos="3602038" algn="l"/>
              </a:tabLst>
            </a:pPr>
            <a:r>
              <a:rPr lang="tr-TR" dirty="0" smtClean="0"/>
              <a:t>döngü sonu</a:t>
            </a:r>
            <a:r>
              <a:rPr lang="en-US" dirty="0" smtClean="0"/>
              <a:t>    </a:t>
            </a:r>
            <a:endParaRPr lang="tr-TR" dirty="0" smtClean="0"/>
          </a:p>
          <a:p>
            <a:pPr>
              <a:tabLst>
                <a:tab pos="2909888" algn="l"/>
                <a:tab pos="3602038" algn="l"/>
              </a:tabLst>
            </a:pPr>
            <a:endParaRPr lang="tr-TR" dirty="0" smtClean="0"/>
          </a:p>
          <a:p>
            <a:pPr>
              <a:tabLst>
                <a:tab pos="2909888" algn="l"/>
                <a:tab pos="3602038" algn="l"/>
              </a:tabLst>
            </a:pPr>
            <a:r>
              <a:rPr lang="tr-TR" dirty="0" smtClean="0"/>
              <a:t>döngü k=0’dan n’ya kadar</a:t>
            </a:r>
          </a:p>
          <a:p>
            <a:pPr>
              <a:tabLst>
                <a:tab pos="2909888" algn="l"/>
                <a:tab pos="3602038" algn="l"/>
              </a:tabLst>
            </a:pPr>
            <a:r>
              <a:rPr lang="tr-TR" dirty="0" smtClean="0"/>
              <a:t>    kova</a:t>
            </a:r>
            <a:r>
              <a:rPr lang="en-US" dirty="0" smtClean="0"/>
              <a:t>[k]:=</a:t>
            </a:r>
            <a:r>
              <a:rPr lang="tr-TR" dirty="0" smtClean="0"/>
              <a:t>sırala</a:t>
            </a:r>
            <a:r>
              <a:rPr lang="en-US" dirty="0" smtClean="0"/>
              <a:t>(</a:t>
            </a:r>
            <a:r>
              <a:rPr lang="en-US" dirty="0" err="1" smtClean="0"/>
              <a:t>kova</a:t>
            </a:r>
            <a:r>
              <a:rPr lang="en-US" dirty="0" smtClean="0"/>
              <a:t>[k])</a:t>
            </a:r>
            <a:r>
              <a:rPr lang="tr-TR" dirty="0" smtClean="0"/>
              <a:t>	 // kovadaki sayıları sıralayın</a:t>
            </a:r>
          </a:p>
          <a:p>
            <a:pPr>
              <a:tabLst>
                <a:tab pos="2909888" algn="l"/>
                <a:tab pos="3602038" algn="l"/>
              </a:tabLst>
            </a:pPr>
            <a:r>
              <a:rPr lang="tr-TR" dirty="0" smtClean="0"/>
              <a:t>döngü sonu</a:t>
            </a:r>
          </a:p>
          <a:p>
            <a:pPr>
              <a:tabLst>
                <a:tab pos="2909888" algn="l"/>
                <a:tab pos="3602038" algn="l"/>
              </a:tabLst>
            </a:pPr>
            <a:endParaRPr lang="tr-TR" dirty="0" smtClean="0"/>
          </a:p>
          <a:p>
            <a:pPr>
              <a:tabLst>
                <a:tab pos="2909888" algn="l"/>
                <a:tab pos="3602038" algn="l"/>
              </a:tabLst>
            </a:pPr>
            <a:r>
              <a:rPr lang="tr-TR" dirty="0" smtClean="0"/>
              <a:t>sonuç:=boş dizi</a:t>
            </a:r>
            <a:endParaRPr lang="en-US" dirty="0" smtClean="0"/>
          </a:p>
          <a:p>
            <a:pPr>
              <a:tabLst>
                <a:tab pos="2909888" algn="l"/>
                <a:tab pos="3602038" algn="l"/>
              </a:tabLst>
            </a:pPr>
            <a:r>
              <a:rPr lang="tr-TR" dirty="0" smtClean="0"/>
              <a:t>döngü k=0’dan n’ya kadar</a:t>
            </a:r>
          </a:p>
          <a:p>
            <a:pPr>
              <a:tabLst>
                <a:tab pos="2909888" algn="l"/>
                <a:tab pos="3602038" algn="l"/>
              </a:tabLst>
            </a:pPr>
            <a:r>
              <a:rPr lang="tr-TR" dirty="0" smtClean="0"/>
              <a:t>    kova</a:t>
            </a:r>
            <a:r>
              <a:rPr lang="en-US" dirty="0" smtClean="0"/>
              <a:t>[k]</a:t>
            </a:r>
            <a:r>
              <a:rPr lang="tr-TR" dirty="0" smtClean="0"/>
              <a:t> </a:t>
            </a:r>
            <a:r>
              <a:rPr lang="en-US" dirty="0" smtClean="0"/>
              <a:t>-&gt; </a:t>
            </a:r>
            <a:r>
              <a:rPr lang="tr-TR" dirty="0" smtClean="0"/>
              <a:t>sonuç	 // kovaları, sırasına göre sonuca toplayın</a:t>
            </a:r>
          </a:p>
          <a:p>
            <a:pPr>
              <a:tabLst>
                <a:tab pos="2909888" algn="l"/>
                <a:tab pos="3602038" algn="l"/>
              </a:tabLst>
            </a:pPr>
            <a:r>
              <a:rPr lang="tr-TR" dirty="0" smtClean="0"/>
              <a:t>döngü sonu</a:t>
            </a:r>
          </a:p>
          <a:p>
            <a:pPr>
              <a:tabLst>
                <a:tab pos="2909888" algn="l"/>
                <a:tab pos="3602038" algn="l"/>
              </a:tabLst>
            </a:pPr>
            <a:endParaRPr lang="en-US" dirty="0" smtClean="0"/>
          </a:p>
          <a:p>
            <a:pPr>
              <a:tabLst>
                <a:tab pos="2909888" algn="l"/>
                <a:tab pos="3602038" algn="l"/>
              </a:tabLst>
            </a:pPr>
            <a:r>
              <a:rPr lang="tr-TR" dirty="0" smtClean="0"/>
              <a:t>yaz sonuç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Seçme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Ana fikri</a:t>
            </a:r>
          </a:p>
          <a:p>
            <a:pPr lvl="1"/>
            <a:r>
              <a:rPr lang="tr-TR" dirty="0" smtClean="0"/>
              <a:t>Çıktı dizisinin birinci pozisyonu için verilen dizideki en küçük sayıyı bulup çıktının 1. pozısyonuna koyuyoruz</a:t>
            </a:r>
          </a:p>
          <a:p>
            <a:pPr lvl="1"/>
            <a:r>
              <a:rPr lang="tr-TR" dirty="0" smtClean="0"/>
              <a:t>Çıktı dizisinin ikinci pozisyonu için verilen dizideki en küçük </a:t>
            </a:r>
            <a:r>
              <a:rPr lang="tr-TR" u="sng" dirty="0" smtClean="0"/>
              <a:t>kalan </a:t>
            </a:r>
            <a:r>
              <a:rPr lang="tr-TR" dirty="0" smtClean="0"/>
              <a:t>sayıyı bulup çıktının 2. pozısyonuna koyuyoruz</a:t>
            </a:r>
          </a:p>
          <a:p>
            <a:pPr lvl="1"/>
            <a:r>
              <a:rPr lang="tr-TR" dirty="0" smtClean="0"/>
              <a:t>Üçüncü pozısyon için, verilen dizideki en küçük kalan sayısını bulup tekrar çıktının 3. pozısyonuna koyuyoruz</a:t>
            </a:r>
          </a:p>
          <a:p>
            <a:pPr lvl="1"/>
            <a:r>
              <a:rPr lang="tr-TR" dirty="0" smtClean="0"/>
              <a:t>v.b.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Radix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tr-TR" dirty="0" smtClean="0"/>
              <a:t>Radix sıralama (</a:t>
            </a:r>
            <a:r>
              <a:rPr lang="tr-TR" i="1" dirty="0" smtClean="0"/>
              <a:t>basamak sıralaması</a:t>
            </a:r>
            <a:r>
              <a:rPr lang="tr-TR" dirty="0" smtClean="0"/>
              <a:t>) da bir tamsayı </a:t>
            </a:r>
            <a:r>
              <a:rPr lang="tr-TR" dirty="0" smtClean="0"/>
              <a:t>sıralama algoritmasıdır</a:t>
            </a:r>
          </a:p>
          <a:p>
            <a:r>
              <a:rPr lang="tr-TR" dirty="0" smtClean="0"/>
              <a:t>Radix </a:t>
            </a:r>
            <a:r>
              <a:rPr lang="tr-TR" dirty="0" smtClean="0"/>
              <a:t>sıralamada, tamsayılar birkaç geçişte önce birinci basamaklarına </a:t>
            </a:r>
            <a:r>
              <a:rPr lang="tr-TR" dirty="0" smtClean="0"/>
              <a:t>göre </a:t>
            </a:r>
            <a:r>
              <a:rPr lang="tr-TR" dirty="0" smtClean="0"/>
              <a:t>sıralanıyor, </a:t>
            </a:r>
            <a:r>
              <a:rPr lang="tr-TR" dirty="0" smtClean="0"/>
              <a:t>sonra ikinci </a:t>
            </a:r>
            <a:r>
              <a:rPr lang="tr-TR" dirty="0" smtClean="0"/>
              <a:t>basamaklarına </a:t>
            </a:r>
            <a:r>
              <a:rPr lang="tr-TR" dirty="0" smtClean="0"/>
              <a:t>göre </a:t>
            </a:r>
            <a:r>
              <a:rPr lang="tr-TR" dirty="0" smtClean="0"/>
              <a:t>sıralanıyor, VB</a:t>
            </a:r>
          </a:p>
          <a:p>
            <a:r>
              <a:rPr lang="tr-TR" dirty="0" smtClean="0"/>
              <a:t>Her bir geçiş sayım sıralama kullanarak yapılıyor – lineer zamanda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Radix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tr-TR" dirty="0" smtClean="0"/>
              <a:t>Radix sıralama </a:t>
            </a:r>
            <a:r>
              <a:rPr lang="tr-TR" dirty="0" smtClean="0"/>
              <a:t>O(KN</a:t>
            </a:r>
            <a:r>
              <a:rPr lang="tr-TR" dirty="0" smtClean="0"/>
              <a:t>) vakit </a:t>
            </a:r>
            <a:r>
              <a:rPr lang="tr-TR" dirty="0" smtClean="0"/>
              <a:t>gerekiyor, eğer K tamsayıların maksimum uzunluğu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Radix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tr-TR" dirty="0" smtClean="0"/>
              <a:t>İki </a:t>
            </a:r>
            <a:r>
              <a:rPr lang="tr-TR" dirty="0" smtClean="0"/>
              <a:t>tür var: “en anlamlı basamağa göre” ve </a:t>
            </a:r>
            <a:br>
              <a:rPr lang="tr-TR" dirty="0" smtClean="0"/>
            </a:br>
            <a:r>
              <a:rPr lang="tr-TR" dirty="0" smtClean="0"/>
              <a:t>“en anlamsız basamağa göre” </a:t>
            </a:r>
            <a:r>
              <a:rPr lang="tr-TR" dirty="0" smtClean="0"/>
              <a:t>türüleri var, bunlar tabi ya ilk yada son basamakla başlayan radix sıralama algoritmalardır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ilave sıralama konuları: radix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Radix sıralama:</a:t>
            </a:r>
          </a:p>
        </p:txBody>
      </p:sp>
      <p:grpSp>
        <p:nvGrpSpPr>
          <p:cNvPr id="4" name="Group 50"/>
          <p:cNvGrpSpPr/>
          <p:nvPr/>
        </p:nvGrpSpPr>
        <p:grpSpPr>
          <a:xfrm>
            <a:off x="1828800" y="2450068"/>
            <a:ext cx="6096000" cy="457200"/>
            <a:chOff x="1143000" y="2743200"/>
            <a:chExt cx="6096000" cy="457200"/>
          </a:xfrm>
        </p:grpSpPr>
        <p:sp>
          <p:nvSpPr>
            <p:cNvPr id="39" name="Rectangle 38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bg1"/>
                  </a:solidFill>
                </a:rPr>
                <a:t>15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bg1"/>
                  </a:solidFill>
                </a:rPr>
                <a:t>02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07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05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02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06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09</a:t>
              </a:r>
              <a:endParaRPr lang="en-US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533400" y="2526268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grpSp>
        <p:nvGrpSpPr>
          <p:cNvPr id="19" name="Group 50"/>
          <p:cNvGrpSpPr/>
          <p:nvPr/>
        </p:nvGrpSpPr>
        <p:grpSpPr>
          <a:xfrm>
            <a:off x="1828800" y="3200400"/>
            <a:ext cx="6096000" cy="457200"/>
            <a:chOff x="1143000" y="2743200"/>
            <a:chExt cx="6096000" cy="457200"/>
          </a:xfrm>
        </p:grpSpPr>
        <p:sp>
          <p:nvSpPr>
            <p:cNvPr id="20" name="Rectangle 19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bg1"/>
                  </a:solidFill>
                </a:rPr>
                <a:t>02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bg1"/>
                  </a:solidFill>
                </a:rPr>
                <a:t>07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02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05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06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09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68594" y="3276600"/>
            <a:ext cx="128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Birinci geçiş</a:t>
            </a:r>
            <a:endParaRPr lang="en-US" dirty="0"/>
          </a:p>
        </p:txBody>
      </p:sp>
      <p:grpSp>
        <p:nvGrpSpPr>
          <p:cNvPr id="31" name="Group 50"/>
          <p:cNvGrpSpPr/>
          <p:nvPr/>
        </p:nvGrpSpPr>
        <p:grpSpPr>
          <a:xfrm>
            <a:off x="1828800" y="3962400"/>
            <a:ext cx="6096000" cy="457200"/>
            <a:chOff x="1143000" y="2743200"/>
            <a:chExt cx="6096000" cy="457200"/>
          </a:xfrm>
        </p:grpSpPr>
        <p:sp>
          <p:nvSpPr>
            <p:cNvPr id="32" name="Rectangle 31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bg1"/>
                  </a:solidFill>
                </a:rPr>
                <a:t>02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>
                  <a:solidFill>
                    <a:schemeClr val="bg1"/>
                  </a:solidFill>
                </a:rPr>
                <a:t>02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06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05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07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09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68594" y="4038600"/>
            <a:ext cx="118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İkinci geçiş</a:t>
            </a:r>
            <a:endParaRPr lang="en-US" dirty="0"/>
          </a:p>
        </p:txBody>
      </p:sp>
      <p:sp>
        <p:nvSpPr>
          <p:cNvPr id="54" name="Left Brace 53"/>
          <p:cNvSpPr/>
          <p:nvPr/>
        </p:nvSpPr>
        <p:spPr>
          <a:xfrm rot="16200000">
            <a:off x="3619500" y="2705100"/>
            <a:ext cx="457200" cy="403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Brace 56"/>
          <p:cNvSpPr/>
          <p:nvPr/>
        </p:nvSpPr>
        <p:spPr>
          <a:xfrm rot="16200000">
            <a:off x="6667500" y="3695700"/>
            <a:ext cx="457200" cy="2057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200400" y="5029200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birinci bölüm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172200" y="5029200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ikinci bölüm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Özet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Naif sır</a:t>
            </a:r>
            <a:r>
              <a:rPr lang="en-US" dirty="0" smtClean="0"/>
              <a:t>a</a:t>
            </a:r>
            <a:r>
              <a:rPr lang="tr-TR" dirty="0" smtClean="0"/>
              <a:t>lama</a:t>
            </a:r>
            <a:r>
              <a:rPr lang="en-US" dirty="0" smtClean="0"/>
              <a:t> </a:t>
            </a:r>
            <a:r>
              <a:rPr lang="tr-TR" dirty="0" smtClean="0"/>
              <a:t>algoritmaları</a:t>
            </a:r>
          </a:p>
          <a:p>
            <a:pPr lvl="1"/>
            <a:r>
              <a:rPr lang="tr-TR" dirty="0" smtClean="0"/>
              <a:t>Seçme sıralama – O(N</a:t>
            </a:r>
            <a:r>
              <a:rPr lang="tr-TR" baseline="30000" dirty="0" smtClean="0"/>
              <a:t>2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Ekleme sıralama – O(N</a:t>
            </a:r>
            <a:r>
              <a:rPr lang="tr-TR" baseline="30000" dirty="0" smtClean="0"/>
              <a:t>2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Kabarcık sıralama – O(N</a:t>
            </a:r>
            <a:r>
              <a:rPr lang="tr-TR" baseline="30000" dirty="0" smtClean="0"/>
              <a:t>2</a:t>
            </a:r>
            <a:r>
              <a:rPr lang="tr-TR" dirty="0" smtClean="0"/>
              <a:t>)</a:t>
            </a:r>
            <a:endParaRPr lang="en-US" dirty="0" smtClean="0"/>
          </a:p>
          <a:p>
            <a:r>
              <a:rPr lang="tr-TR" dirty="0" smtClean="0"/>
              <a:t>Böl-ve-fethet sıralama algoritmaları</a:t>
            </a:r>
          </a:p>
          <a:p>
            <a:pPr lvl="1"/>
            <a:r>
              <a:rPr lang="tr-TR" dirty="0" smtClean="0"/>
              <a:t>Quicksort sıralama – O(N log N)</a:t>
            </a:r>
          </a:p>
          <a:p>
            <a:pPr lvl="1"/>
            <a:r>
              <a:rPr lang="tr-TR" dirty="0" smtClean="0"/>
              <a:t>Mergesort sıralama – O(N log N)</a:t>
            </a:r>
          </a:p>
          <a:p>
            <a:r>
              <a:rPr lang="tr-TR" dirty="0" smtClean="0"/>
              <a:t>Heapsort sıralama algoritması </a:t>
            </a:r>
          </a:p>
          <a:p>
            <a:pPr lvl="1"/>
            <a:r>
              <a:rPr lang="tr-TR" dirty="0" smtClean="0"/>
              <a:t>İkiye bölme ekleme sıralama algoritması O(N 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Özet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Tamsayı sıralama algoritmaları</a:t>
            </a:r>
          </a:p>
          <a:p>
            <a:pPr lvl="1"/>
            <a:r>
              <a:rPr lang="tr-TR" dirty="0" smtClean="0"/>
              <a:t>Sayım </a:t>
            </a:r>
            <a:r>
              <a:rPr lang="tr-TR" dirty="0" smtClean="0"/>
              <a:t>sıralama</a:t>
            </a:r>
            <a:endParaRPr lang="tr-TR" dirty="0" smtClean="0"/>
          </a:p>
          <a:p>
            <a:pPr lvl="1"/>
            <a:r>
              <a:rPr lang="tr-TR" dirty="0" smtClean="0"/>
              <a:t>Kova </a:t>
            </a:r>
            <a:r>
              <a:rPr lang="tr-TR" dirty="0" smtClean="0"/>
              <a:t>sıralama</a:t>
            </a:r>
            <a:endParaRPr lang="tr-TR" dirty="0" smtClean="0"/>
          </a:p>
          <a:p>
            <a:pPr lvl="1"/>
            <a:r>
              <a:rPr lang="tr-TR" dirty="0" smtClean="0"/>
              <a:t>Radix </a:t>
            </a:r>
            <a:r>
              <a:rPr lang="tr-TR" dirty="0" smtClean="0"/>
              <a:t>sıralama</a:t>
            </a:r>
            <a:endParaRPr lang="tr-TR" dirty="0" smtClean="0"/>
          </a:p>
          <a:p>
            <a:r>
              <a:rPr lang="tr-TR" dirty="0" smtClean="0"/>
              <a:t>Tamsayılar </a:t>
            </a:r>
            <a:r>
              <a:rPr lang="tr-TR" dirty="0" smtClean="0"/>
              <a:t>O(N</a:t>
            </a:r>
            <a:r>
              <a:rPr lang="tr-TR" dirty="0" smtClean="0"/>
              <a:t>) </a:t>
            </a:r>
            <a:r>
              <a:rPr lang="tr-TR" dirty="0" smtClean="0"/>
              <a:t>zamanda sıralanabilir</a:t>
            </a:r>
            <a:endParaRPr lang="tr-TR" dirty="0" smtClean="0"/>
          </a:p>
          <a:p>
            <a:r>
              <a:rPr lang="tr-TR" dirty="0" smtClean="0"/>
              <a:t>Veritabanları </a:t>
            </a:r>
            <a:r>
              <a:rPr lang="tr-TR" dirty="0" smtClean="0"/>
              <a:t>düzenlemesi için önemli </a:t>
            </a:r>
            <a:r>
              <a:rPr lang="tr-TR" dirty="0" smtClean="0"/>
              <a:t>avantajıdır</a:t>
            </a: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Böl-ve-fethet yaklaşımı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tr-TR" sz="3200" dirty="0" smtClean="0"/>
              <a:t>Böl-ve-fethet yaklaşımı, </a:t>
            </a:r>
            <a:r>
              <a:rPr lang="tr-TR" sz="3200" dirty="0" smtClean="0"/>
              <a:t>bügün gördüğümüz algoritma </a:t>
            </a:r>
            <a:r>
              <a:rPr lang="tr-TR" sz="3200" dirty="0" smtClean="0"/>
              <a:t>geliştirme </a:t>
            </a:r>
            <a:r>
              <a:rPr lang="tr-TR" sz="3200" dirty="0" smtClean="0"/>
              <a:t>bir esas </a:t>
            </a:r>
            <a:r>
              <a:rPr lang="tr-TR" sz="3200" dirty="0" smtClean="0"/>
              <a:t>genel </a:t>
            </a:r>
            <a:r>
              <a:rPr lang="tr-TR" sz="3200" dirty="0" smtClean="0"/>
              <a:t>yöntemidir</a:t>
            </a:r>
            <a:endParaRPr lang="tr-T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Böl-ve-fethet yaklaşımı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tr-TR" dirty="0" smtClean="0"/>
              <a:t>Böl-ve-fethet </a:t>
            </a:r>
            <a:r>
              <a:rPr lang="tr-TR" dirty="0" smtClean="0"/>
              <a:t>yaklaşımı, “</a:t>
            </a:r>
            <a:r>
              <a:rPr lang="tr-TR" dirty="0" smtClean="0"/>
              <a:t>kötü” </a:t>
            </a:r>
            <a:r>
              <a:rPr lang="tr-TR" dirty="0" smtClean="0"/>
              <a:t>yada “süperlineer zaman” bir algoritma varsa, uygulanabilir</a:t>
            </a:r>
            <a:endParaRPr lang="tr-TR" dirty="0" smtClean="0"/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tr-TR" dirty="0" smtClean="0"/>
              <a:t>Sorun </a:t>
            </a:r>
            <a:r>
              <a:rPr lang="tr-TR" dirty="0" smtClean="0"/>
              <a:t>birkaç </a:t>
            </a:r>
            <a:r>
              <a:rPr lang="tr-TR" dirty="0" smtClean="0"/>
              <a:t>altsorununa bölünür ve altsorunları </a:t>
            </a:r>
            <a:r>
              <a:rPr lang="tr-TR" dirty="0" smtClean="0"/>
              <a:t>ayrı ayrı </a:t>
            </a:r>
            <a:r>
              <a:rPr lang="tr-TR" dirty="0" smtClean="0"/>
              <a:t>"süperlineer zaman" yaklaşım yapılır</a:t>
            </a:r>
            <a:endParaRPr lang="tr-TR" dirty="0" smtClean="0"/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tr-TR" dirty="0" smtClean="0"/>
              <a:t>Bu algoritmanın süperlineer olduğundan dolayı böyle </a:t>
            </a:r>
            <a:r>
              <a:rPr lang="tr-TR" dirty="0" smtClean="0"/>
              <a:t>strateji </a:t>
            </a:r>
            <a:r>
              <a:rPr lang="tr-TR" dirty="0" smtClean="0"/>
              <a:t>ile avantaj kazanılır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Böl-ve-fethet yaklaşımı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tr-TR" sz="3600" dirty="0" smtClean="0"/>
              <a:t>Böl-ve-fethet’in ana fikri:</a:t>
            </a:r>
            <a:endParaRPr lang="tr-TR" sz="3200" dirty="0" smtClean="0"/>
          </a:p>
          <a:p>
            <a:pPr marL="742950" lvl="2" indent="-342900">
              <a:defRPr/>
            </a:pPr>
            <a:r>
              <a:rPr lang="tr-TR" sz="2800" dirty="0" smtClean="0"/>
              <a:t>Bir sorun için bir </a:t>
            </a:r>
            <a:r>
              <a:rPr lang="tr-TR" sz="2800" dirty="0" smtClean="0"/>
              <a:t>algoritma var</a:t>
            </a:r>
            <a:endParaRPr lang="tr-TR" sz="2800" dirty="0" smtClean="0"/>
          </a:p>
          <a:p>
            <a:pPr marL="742950" lvl="2" indent="-342900">
              <a:defRPr/>
            </a:pPr>
            <a:r>
              <a:rPr lang="tr-TR" sz="2800" dirty="0" smtClean="0"/>
              <a:t>Bu </a:t>
            </a:r>
            <a:r>
              <a:rPr lang="tr-TR" sz="2800" dirty="0" smtClean="0"/>
              <a:t>algoritma </a:t>
            </a:r>
            <a:r>
              <a:rPr lang="tr-TR" sz="2800" dirty="0" smtClean="0"/>
              <a:t>“kötü</a:t>
            </a:r>
            <a:r>
              <a:rPr lang="tr-TR" sz="2800" dirty="0" smtClean="0"/>
              <a:t>”, </a:t>
            </a:r>
            <a:r>
              <a:rPr lang="tr-TR" sz="2800" dirty="0" smtClean="0"/>
              <a:t>yani “N” </a:t>
            </a:r>
            <a:r>
              <a:rPr lang="tr-TR" sz="2800" dirty="0" smtClean="0"/>
              <a:t>büyüklüğınde olan sorunlar </a:t>
            </a:r>
            <a:r>
              <a:rPr lang="tr-TR" sz="2800" dirty="0" smtClean="0"/>
              <a:t>için N</a:t>
            </a:r>
            <a:r>
              <a:rPr lang="tr-TR" sz="2800" baseline="30000" dirty="0" smtClean="0"/>
              <a:t>2</a:t>
            </a:r>
            <a:r>
              <a:rPr lang="tr-TR" sz="2800" dirty="0" smtClean="0"/>
              <a:t> </a:t>
            </a:r>
            <a:r>
              <a:rPr lang="tr-TR" sz="2800" dirty="0" smtClean="0"/>
              <a:t>yada daha çok </a:t>
            </a:r>
            <a:r>
              <a:rPr lang="tr-TR" sz="2800" dirty="0" smtClean="0"/>
              <a:t>zaman gerektiriyor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(</a:t>
            </a:r>
            <a:r>
              <a:rPr lang="tr-TR" sz="2800" dirty="0" smtClean="0"/>
              <a:t>örneğin–naif sıralama)</a:t>
            </a:r>
            <a:endParaRPr lang="tr-TR" sz="2800" dirty="0" smtClean="0"/>
          </a:p>
          <a:p>
            <a:pPr marL="742950" lvl="2" indent="-342900">
              <a:defRPr/>
            </a:pPr>
            <a:r>
              <a:rPr lang="tr-TR" sz="2800" dirty="0" smtClean="0"/>
              <a:t>Böyle durumlarda, </a:t>
            </a:r>
            <a:r>
              <a:rPr lang="tr-TR" sz="2800" i="1" dirty="0" smtClean="0"/>
              <a:t>süperlineer </a:t>
            </a:r>
            <a:r>
              <a:rPr lang="tr-TR" sz="2800" i="1" dirty="0" smtClean="0"/>
              <a:t>zaman </a:t>
            </a:r>
            <a:r>
              <a:rPr lang="tr-TR" sz="2800" i="1" dirty="0" smtClean="0"/>
              <a:t>algoritmanın</a:t>
            </a:r>
            <a:r>
              <a:rPr lang="tr-TR" sz="2800" dirty="0" smtClean="0"/>
              <a:t> var olduğunu diyoruz</a:t>
            </a: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Böl-ve-fethet yaklaşımı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tr-TR" sz="3600" dirty="0" smtClean="0"/>
              <a:t>Böl-ve-fethet’in ana fikri:</a:t>
            </a:r>
            <a:endParaRPr lang="tr-TR" sz="3200" dirty="0" smtClean="0"/>
          </a:p>
          <a:p>
            <a:pPr marL="742950" lvl="2" indent="-342900">
              <a:defRPr/>
            </a:pPr>
            <a:r>
              <a:rPr lang="tr-TR" sz="2800" dirty="0" smtClean="0"/>
              <a:t>N büyüklüğünde olan </a:t>
            </a:r>
            <a:r>
              <a:rPr lang="tr-TR" sz="2800" dirty="0" smtClean="0"/>
              <a:t>sorundan </a:t>
            </a:r>
            <a:r>
              <a:rPr lang="tr-TR" sz="2800" dirty="0" smtClean="0"/>
              <a:t>birkaç yeni </a:t>
            </a:r>
            <a:r>
              <a:rPr lang="tr-TR" sz="2800" u="sng" dirty="0" smtClean="0"/>
              <a:t>benzer</a:t>
            </a:r>
            <a:r>
              <a:rPr lang="tr-TR" sz="2800" dirty="0" smtClean="0"/>
              <a:t> </a:t>
            </a:r>
            <a:r>
              <a:rPr lang="tr-TR" sz="2800" u="sng" dirty="0" smtClean="0"/>
              <a:t>daha küçük</a:t>
            </a:r>
            <a:r>
              <a:rPr lang="tr-TR" sz="2800" dirty="0" smtClean="0"/>
              <a:t> (örneğin 2 N/2-altdizi sıralanması) altsorununu yapıyoruz </a:t>
            </a:r>
            <a:r>
              <a:rPr lang="tr-TR" sz="2800" dirty="0" smtClean="0"/>
              <a:t>ve </a:t>
            </a:r>
            <a:r>
              <a:rPr lang="tr-TR" sz="2800" dirty="0" smtClean="0"/>
              <a:t>bunları orijinal </a:t>
            </a:r>
            <a:r>
              <a:rPr lang="tr-TR" sz="2800" dirty="0" smtClean="0"/>
              <a:t>algoritmayı </a:t>
            </a:r>
            <a:r>
              <a:rPr lang="tr-TR" sz="2800" dirty="0" smtClean="0"/>
              <a:t>kullanıyoruz</a:t>
            </a: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Seçme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Seçme sıralama</a:t>
            </a:r>
          </a:p>
        </p:txBody>
      </p:sp>
      <p:grpSp>
        <p:nvGrpSpPr>
          <p:cNvPr id="4" name="Group 50"/>
          <p:cNvGrpSpPr/>
          <p:nvPr/>
        </p:nvGrpSpPr>
        <p:grpSpPr>
          <a:xfrm>
            <a:off x="2133600" y="2362200"/>
            <a:ext cx="6781800" cy="457200"/>
            <a:chOff x="1143000" y="2743200"/>
            <a:chExt cx="6781800" cy="457200"/>
          </a:xfrm>
        </p:grpSpPr>
        <p:sp>
          <p:nvSpPr>
            <p:cNvPr id="39" name="Rectangle 38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57200" y="2438400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birinci</a:t>
            </a:r>
            <a:endParaRPr lang="en-US" dirty="0"/>
          </a:p>
        </p:txBody>
      </p:sp>
      <p:sp>
        <p:nvSpPr>
          <p:cNvPr id="16" name="Left Brace 15"/>
          <p:cNvSpPr/>
          <p:nvPr/>
        </p:nvSpPr>
        <p:spPr>
          <a:xfrm rot="16200000">
            <a:off x="5334000" y="-381000"/>
            <a:ext cx="457200" cy="7010400"/>
          </a:xfrm>
          <a:prstGeom prst="leftBrace">
            <a:avLst>
              <a:gd name="adj1" fmla="val 8333"/>
              <a:gd name="adj2" fmla="val 49605"/>
            </a:avLst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733800" y="3124200"/>
            <a:ext cx="138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buraya bakın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43200" y="2069068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en küçük</a:t>
            </a:r>
            <a:endParaRPr lang="en-US" dirty="0"/>
          </a:p>
        </p:txBody>
      </p:sp>
      <p:grpSp>
        <p:nvGrpSpPr>
          <p:cNvPr id="19" name="Group 50"/>
          <p:cNvGrpSpPr/>
          <p:nvPr/>
        </p:nvGrpSpPr>
        <p:grpSpPr>
          <a:xfrm>
            <a:off x="1905000" y="3669268"/>
            <a:ext cx="6781800" cy="457200"/>
            <a:chOff x="1143000" y="2743200"/>
            <a:chExt cx="6781800" cy="457200"/>
          </a:xfrm>
        </p:grpSpPr>
        <p:sp>
          <p:nvSpPr>
            <p:cNvPr id="20" name="Rectangle 19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57200" y="3745468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ikinci</a:t>
            </a:r>
            <a:endParaRPr lang="en-US" dirty="0"/>
          </a:p>
        </p:txBody>
      </p:sp>
      <p:sp>
        <p:nvSpPr>
          <p:cNvPr id="31" name="Left Brace 30"/>
          <p:cNvSpPr/>
          <p:nvPr/>
        </p:nvSpPr>
        <p:spPr>
          <a:xfrm rot="16200000">
            <a:off x="5518666" y="1186935"/>
            <a:ext cx="392668" cy="6248400"/>
          </a:xfrm>
          <a:prstGeom prst="leftBrace">
            <a:avLst>
              <a:gd name="adj1" fmla="val 8333"/>
              <a:gd name="adj2" fmla="val 49605"/>
            </a:avLst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248400" y="3352800"/>
            <a:ext cx="1469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yeni en küçük</a:t>
            </a:r>
            <a:endParaRPr lang="en-US" dirty="0"/>
          </a:p>
        </p:txBody>
      </p:sp>
      <p:grpSp>
        <p:nvGrpSpPr>
          <p:cNvPr id="34" name="Group 50"/>
          <p:cNvGrpSpPr/>
          <p:nvPr/>
        </p:nvGrpSpPr>
        <p:grpSpPr>
          <a:xfrm>
            <a:off x="1905000" y="4800600"/>
            <a:ext cx="6781800" cy="457200"/>
            <a:chOff x="1143000" y="2743200"/>
            <a:chExt cx="6781800" cy="457200"/>
          </a:xfrm>
        </p:grpSpPr>
        <p:sp>
          <p:nvSpPr>
            <p:cNvPr id="35" name="Rectangle 34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457200" y="4876800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üçüncü</a:t>
            </a:r>
            <a:endParaRPr lang="en-US" dirty="0"/>
          </a:p>
        </p:txBody>
      </p:sp>
      <p:sp>
        <p:nvSpPr>
          <p:cNvPr id="56" name="Left Brace 55"/>
          <p:cNvSpPr/>
          <p:nvPr/>
        </p:nvSpPr>
        <p:spPr>
          <a:xfrm rot="16200000">
            <a:off x="5861566" y="2672835"/>
            <a:ext cx="392668" cy="5562600"/>
          </a:xfrm>
          <a:prstGeom prst="leftBrace">
            <a:avLst>
              <a:gd name="adj1" fmla="val 8333"/>
              <a:gd name="adj2" fmla="val 49605"/>
            </a:avLst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324600" y="4484132"/>
            <a:ext cx="1469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yeni en küçük</a:t>
            </a:r>
            <a:endParaRPr lang="en-US" dirty="0"/>
          </a:p>
        </p:txBody>
      </p:sp>
      <p:grpSp>
        <p:nvGrpSpPr>
          <p:cNvPr id="59" name="Group 50"/>
          <p:cNvGrpSpPr/>
          <p:nvPr/>
        </p:nvGrpSpPr>
        <p:grpSpPr>
          <a:xfrm>
            <a:off x="1828800" y="5867400"/>
            <a:ext cx="6781800" cy="457200"/>
            <a:chOff x="1143000" y="2743200"/>
            <a:chExt cx="6781800" cy="457200"/>
          </a:xfrm>
        </p:grpSpPr>
        <p:sp>
          <p:nvSpPr>
            <p:cNvPr id="60" name="Rectangle 59"/>
            <p:cNvSpPr/>
            <p:nvPr/>
          </p:nvSpPr>
          <p:spPr>
            <a:xfrm>
              <a:off x="1143000" y="2743200"/>
              <a:ext cx="609600" cy="4572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828800" y="2743200"/>
              <a:ext cx="609600" cy="4572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200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15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514600" y="2743200"/>
              <a:ext cx="609600" cy="4572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8862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13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5720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11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257800" y="2743200"/>
              <a:ext cx="609600" cy="457200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7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943600" y="2743200"/>
              <a:ext cx="609600" cy="4572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6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629400" y="2743200"/>
              <a:ext cx="609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9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315200" y="2743200"/>
              <a:ext cx="6096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x</a:t>
              </a:r>
              <a:endParaRPr lang="en-US" dirty="0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381000" y="5943600"/>
            <a:ext cx="1090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dördüncü</a:t>
            </a:r>
            <a:endParaRPr lang="en-US" dirty="0"/>
          </a:p>
        </p:txBody>
      </p:sp>
      <p:sp>
        <p:nvSpPr>
          <p:cNvPr id="71" name="Left Brace 70"/>
          <p:cNvSpPr/>
          <p:nvPr/>
        </p:nvSpPr>
        <p:spPr>
          <a:xfrm rot="16200000">
            <a:off x="6096000" y="4038600"/>
            <a:ext cx="381000" cy="4953000"/>
          </a:xfrm>
          <a:prstGeom prst="leftBrace">
            <a:avLst>
              <a:gd name="adj1" fmla="val 8333"/>
              <a:gd name="adj2" fmla="val 49605"/>
            </a:avLst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858000" y="5486400"/>
            <a:ext cx="1469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yeni en küçük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Böl-ve-fethet yaklaşımı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tr-TR" sz="3200" dirty="0" smtClean="0"/>
              <a:t>Böl-ve-fethet yaklaşımının kullanılabilmesi için şöyle koşullar doğru olması lazım:</a:t>
            </a:r>
          </a:p>
          <a:p>
            <a:pPr marL="857250" lvl="2" indent="-457200">
              <a:buFont typeface="+mj-lt"/>
              <a:buAutoNum type="arabicPeriod"/>
              <a:defRPr/>
            </a:pPr>
            <a:r>
              <a:rPr lang="tr-TR" dirty="0" smtClean="0"/>
              <a:t>Problem çözme algoritma süperlineer olması lazım;</a:t>
            </a:r>
          </a:p>
          <a:p>
            <a:pPr marL="857250" lvl="2" indent="-457200">
              <a:buFont typeface="+mj-lt"/>
              <a:buAutoNum type="arabicPeriod"/>
              <a:defRPr/>
            </a:pPr>
            <a:r>
              <a:rPr lang="tr-TR" dirty="0" smtClean="0"/>
              <a:t>Orijinal problem altproblemlerine bölünebilmesi lazım;</a:t>
            </a:r>
          </a:p>
          <a:p>
            <a:pPr marL="857250" lvl="2" indent="-457200">
              <a:buFont typeface="+mj-lt"/>
              <a:buAutoNum type="arabicPeriod"/>
              <a:defRPr/>
            </a:pPr>
            <a:r>
              <a:rPr lang="tr-TR" dirty="0" smtClean="0"/>
              <a:t>Altproglemler orijnal probleme benziyor olması, yani aynı algoritma ile yapılabilmesi lazım;</a:t>
            </a:r>
          </a:p>
          <a:p>
            <a:pPr marL="857250" lvl="2" indent="-457200">
              <a:buFont typeface="+mj-lt"/>
              <a:buAutoNum type="arabicPeriod"/>
              <a:defRPr/>
            </a:pPr>
            <a:r>
              <a:rPr lang="tr-TR" dirty="0" smtClean="0"/>
              <a:t>Orijnal problemin çözümü altproblemlerinin çözümlerinden verimli olarak bulunabilmesi lazım.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Böl-ve-fethet yaklaşımı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tr-TR" sz="3200" dirty="0" smtClean="0"/>
              <a:t>Baze önemli kavramlar:</a:t>
            </a:r>
            <a:endParaRPr lang="tr-TR" sz="3200" dirty="0" smtClean="0"/>
          </a:p>
          <a:p>
            <a:pPr marL="742950" lvl="2" indent="-342900">
              <a:defRPr/>
            </a:pPr>
            <a:r>
              <a:rPr lang="tr-TR" sz="2800" i="1" u="sng" dirty="0" smtClean="0"/>
              <a:t>Problem çözme zaman gereksinimi</a:t>
            </a:r>
            <a:r>
              <a:rPr lang="tr-TR" sz="2800" dirty="0" smtClean="0"/>
              <a:t>, </a:t>
            </a:r>
            <a:r>
              <a:rPr lang="tr-TR" sz="2800" dirty="0" smtClean="0"/>
              <a:t>büyük N boyutta olan problemler </a:t>
            </a:r>
            <a:r>
              <a:rPr lang="tr-TR" sz="2800" dirty="0" smtClean="0"/>
              <a:t>için gereken çözme </a:t>
            </a:r>
            <a:r>
              <a:rPr lang="tr-TR" sz="2800" dirty="0" smtClean="0"/>
              <a:t>zamanı süperlineer, Ta(N</a:t>
            </a:r>
            <a:r>
              <a:rPr lang="tr-TR" sz="2800" dirty="0" smtClean="0"/>
              <a:t>)=O(N</a:t>
            </a:r>
            <a:r>
              <a:rPr lang="tr-TR" sz="2800" baseline="30000" dirty="0" smtClean="0"/>
              <a:t>k</a:t>
            </a:r>
            <a:r>
              <a:rPr lang="tr-TR" sz="2800" dirty="0" smtClean="0"/>
              <a:t>)</a:t>
            </a:r>
            <a:endParaRPr lang="tr-TR" sz="2800" dirty="0" smtClean="0"/>
          </a:p>
          <a:p>
            <a:pPr marL="742950" lvl="2" indent="-342900">
              <a:defRPr/>
            </a:pPr>
            <a:r>
              <a:rPr lang="tr-TR" sz="2800" i="1" u="sng" dirty="0" smtClean="0"/>
              <a:t>Altsonuçları birleştirme zaman </a:t>
            </a:r>
            <a:r>
              <a:rPr lang="tr-TR" sz="2800" i="1" u="sng" dirty="0" smtClean="0"/>
              <a:t>gereksinimi</a:t>
            </a:r>
            <a:r>
              <a:rPr lang="tr-TR" sz="2800" dirty="0" smtClean="0"/>
              <a:t>, </a:t>
            </a:r>
            <a:r>
              <a:rPr lang="tr-TR" sz="2800" dirty="0" smtClean="0"/>
              <a:t>büyük N boyutta olan problemler için altsonuçları sonuca birleştirmek </a:t>
            </a:r>
            <a:r>
              <a:rPr lang="tr-TR" sz="2800" dirty="0" smtClean="0"/>
              <a:t>için gereken </a:t>
            </a:r>
            <a:r>
              <a:rPr lang="tr-TR" sz="2800" dirty="0" smtClean="0"/>
              <a:t>zaman – Tt(N</a:t>
            </a:r>
            <a:r>
              <a:rPr lang="tr-TR" sz="2800" dirty="0" smtClean="0"/>
              <a:t>)=O(N) (genellikle </a:t>
            </a:r>
            <a:r>
              <a:rPr lang="tr-TR" sz="2800" dirty="0" smtClean="0"/>
              <a:t>lineer)</a:t>
            </a: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Böl-ve-fethet yaklaşımı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endParaRPr lang="tr-TR" sz="3200" dirty="0" smtClean="0"/>
          </a:p>
          <a:p>
            <a:pPr marL="742950" lvl="2" indent="-342900">
              <a:defRPr/>
            </a:pPr>
            <a:r>
              <a:rPr lang="tr-TR" sz="2800" i="1" u="sng" dirty="0" smtClean="0"/>
              <a:t>Toplam vakit gereksinimi</a:t>
            </a:r>
            <a:r>
              <a:rPr lang="tr-TR" sz="2800" dirty="0" smtClean="0"/>
              <a:t> bu durumda </a:t>
            </a:r>
            <a:r>
              <a:rPr lang="tr-TR" sz="2800" dirty="0" smtClean="0"/>
              <a:t>şöyledir </a:t>
            </a:r>
            <a:r>
              <a:rPr lang="tr-TR" sz="2800" dirty="0" smtClean="0"/>
              <a:t>– 2*Ta(N/2)</a:t>
            </a:r>
            <a:r>
              <a:rPr lang="en-US" sz="2800" dirty="0" smtClean="0"/>
              <a:t>+</a:t>
            </a:r>
            <a:r>
              <a:rPr lang="tr-TR" sz="2800" dirty="0" smtClean="0"/>
              <a:t>Tt</a:t>
            </a:r>
            <a:r>
              <a:rPr lang="en-US" sz="2800" dirty="0" smtClean="0"/>
              <a:t>(N) </a:t>
            </a:r>
            <a:endParaRPr lang="tr-TR" sz="2800" dirty="0" smtClean="0"/>
          </a:p>
          <a:p>
            <a:pPr marL="742950" lvl="2" indent="-342900">
              <a:defRPr/>
            </a:pPr>
            <a:r>
              <a:rPr lang="tr-TR" sz="2800" dirty="0" smtClean="0"/>
              <a:t>EĞER </a:t>
            </a:r>
            <a:r>
              <a:rPr lang="tr-TR" sz="2800" u="sng" dirty="0" smtClean="0"/>
              <a:t>Ta(N/2)</a:t>
            </a:r>
            <a:r>
              <a:rPr lang="en-US" sz="2800" u="sng" dirty="0" smtClean="0"/>
              <a:t>+</a:t>
            </a:r>
            <a:r>
              <a:rPr lang="tr-TR" sz="2800" u="sng" dirty="0" smtClean="0"/>
              <a:t> Ta(N/2)</a:t>
            </a:r>
            <a:r>
              <a:rPr lang="en-US" sz="2800" u="sng" dirty="0" smtClean="0"/>
              <a:t>+</a:t>
            </a:r>
            <a:r>
              <a:rPr lang="tr-TR" sz="2800" u="sng" dirty="0" smtClean="0"/>
              <a:t>Tt</a:t>
            </a:r>
            <a:r>
              <a:rPr lang="en-US" sz="2800" u="sng" dirty="0" smtClean="0"/>
              <a:t>(N) &lt;</a:t>
            </a:r>
            <a:r>
              <a:rPr lang="tr-TR" sz="2800" u="sng" dirty="0" smtClean="0"/>
              <a:t> Ta(N)</a:t>
            </a:r>
            <a:r>
              <a:rPr lang="tr-TR" sz="2800" dirty="0" smtClean="0"/>
              <a:t> </a:t>
            </a:r>
            <a:r>
              <a:rPr lang="tr-TR" sz="2800" dirty="0" smtClean="0"/>
              <a:t>İSE</a:t>
            </a:r>
            <a:r>
              <a:rPr lang="tr-TR" sz="2800" dirty="0" smtClean="0"/>
              <a:t>, böl-ve-fethet yaklaşımı avantajlı </a:t>
            </a:r>
            <a:r>
              <a:rPr lang="tr-TR" sz="2800" dirty="0" smtClean="0"/>
              <a:t>görünüyor</a:t>
            </a: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Böl-ve-fethet yaklaşımı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tr-TR" dirty="0" smtClean="0"/>
              <a:t>Böl-ve-fethet </a:t>
            </a:r>
            <a:r>
              <a:rPr lang="tr-TR" dirty="0" smtClean="0"/>
              <a:t>yöntemin ünlü uygulamaları:</a:t>
            </a:r>
            <a:endParaRPr lang="tr-TR" dirty="0" smtClean="0"/>
          </a:p>
          <a:p>
            <a:pPr marL="742950" lvl="2" indent="-342900">
              <a:defRPr/>
            </a:pPr>
            <a:r>
              <a:rPr lang="tr-TR" dirty="0" smtClean="0"/>
              <a:t>Hızlı Fourier </a:t>
            </a:r>
            <a:r>
              <a:rPr lang="tr-TR" dirty="0" smtClean="0"/>
              <a:t>Dönüşümü</a:t>
            </a:r>
            <a:endParaRPr lang="tr-TR" dirty="0" smtClean="0"/>
          </a:p>
          <a:p>
            <a:pPr marL="1200150" lvl="3" indent="-342900">
              <a:defRPr/>
            </a:pPr>
            <a:r>
              <a:rPr lang="tr-TR" dirty="0" smtClean="0"/>
              <a:t>Pratik uygulamalarda çok </a:t>
            </a:r>
            <a:r>
              <a:rPr lang="tr-TR" dirty="0" smtClean="0"/>
              <a:t>kullanılan, zaman sinyalinin </a:t>
            </a:r>
            <a:r>
              <a:rPr lang="tr-TR" dirty="0" smtClean="0"/>
              <a:t>frekansları </a:t>
            </a:r>
            <a:r>
              <a:rPr lang="tr-TR" dirty="0" smtClean="0"/>
              <a:t>hesaplama algoritmasıdır </a:t>
            </a:r>
            <a:r>
              <a:rPr lang="tr-TR" dirty="0" smtClean="0"/>
              <a:t>(</a:t>
            </a:r>
            <a:r>
              <a:rPr lang="tr-TR" dirty="0" smtClean="0"/>
              <a:t>frekans-dönüşümü) </a:t>
            </a:r>
            <a:endParaRPr lang="tr-TR" dirty="0" smtClean="0"/>
          </a:p>
          <a:p>
            <a:pPr marL="1200150" lvl="3" indent="-342900">
              <a:defRPr/>
            </a:pPr>
            <a:r>
              <a:rPr lang="tr-TR" dirty="0" smtClean="0"/>
              <a:t>Naif </a:t>
            </a:r>
            <a:r>
              <a:rPr lang="tr-TR" dirty="0" smtClean="0"/>
              <a:t>algoritma </a:t>
            </a:r>
            <a:r>
              <a:rPr lang="tr-TR" dirty="0" smtClean="0"/>
              <a:t>O(N</a:t>
            </a:r>
            <a:r>
              <a:rPr lang="tr-TR" baseline="30000" dirty="0" smtClean="0"/>
              <a:t>2</a:t>
            </a:r>
            <a:r>
              <a:rPr lang="tr-TR" dirty="0" smtClean="0"/>
              <a:t>) </a:t>
            </a:r>
            <a:r>
              <a:rPr lang="tr-TR" dirty="0" smtClean="0"/>
              <a:t>zamandır</a:t>
            </a:r>
            <a:endParaRPr lang="tr-TR" dirty="0" smtClean="0"/>
          </a:p>
          <a:p>
            <a:pPr marL="1200150" lvl="3" indent="-342900">
              <a:defRPr/>
            </a:pPr>
            <a:r>
              <a:rPr lang="tr-TR" dirty="0" smtClean="0"/>
              <a:t>Böl-ve-fethet </a:t>
            </a:r>
            <a:r>
              <a:rPr lang="tr-TR" dirty="0" smtClean="0"/>
              <a:t>algoritma </a:t>
            </a:r>
            <a:r>
              <a:rPr lang="tr-TR" dirty="0" smtClean="0"/>
              <a:t>O(N log N) </a:t>
            </a:r>
            <a:r>
              <a:rPr lang="tr-TR" dirty="0" smtClean="0"/>
              <a:t>zamandır</a:t>
            </a:r>
            <a:endParaRPr lang="tr-TR" dirty="0" smtClean="0"/>
          </a:p>
          <a:p>
            <a:pPr marL="742950" lvl="2" indent="-342900">
              <a:defRPr/>
            </a:pPr>
            <a:r>
              <a:rPr lang="tr-TR" dirty="0" smtClean="0"/>
              <a:t>Sıralam</a:t>
            </a:r>
            <a:endParaRPr lang="tr-TR" dirty="0" smtClean="0"/>
          </a:p>
          <a:p>
            <a:pPr marL="1200150" lvl="3" indent="-342900">
              <a:defRPr/>
            </a:pPr>
            <a:r>
              <a:rPr lang="tr-TR" dirty="0" smtClean="0"/>
              <a:t>Sıralama </a:t>
            </a:r>
            <a:r>
              <a:rPr lang="tr-TR" dirty="0" smtClean="0"/>
              <a:t>naif </a:t>
            </a:r>
            <a:r>
              <a:rPr lang="tr-TR" dirty="0" smtClean="0"/>
              <a:t>algoritması </a:t>
            </a:r>
            <a:r>
              <a:rPr lang="tr-TR" dirty="0" smtClean="0"/>
              <a:t>O(N</a:t>
            </a:r>
            <a:r>
              <a:rPr lang="tr-TR" baseline="30000" dirty="0" smtClean="0"/>
              <a:t>2</a:t>
            </a:r>
            <a:r>
              <a:rPr lang="tr-TR" dirty="0" smtClean="0"/>
              <a:t>) </a:t>
            </a:r>
            <a:r>
              <a:rPr lang="tr-TR" dirty="0" smtClean="0"/>
              <a:t>zamandır</a:t>
            </a:r>
            <a:endParaRPr lang="tr-TR" dirty="0" smtClean="0"/>
          </a:p>
          <a:p>
            <a:pPr marL="1200150" lvl="3" indent="-342900">
              <a:defRPr/>
            </a:pPr>
            <a:r>
              <a:rPr lang="tr-TR" dirty="0" smtClean="0"/>
              <a:t>Böl-ve-fethet </a:t>
            </a:r>
            <a:r>
              <a:rPr lang="tr-TR" dirty="0" smtClean="0"/>
              <a:t>algoritma </a:t>
            </a:r>
            <a:r>
              <a:rPr lang="tr-TR" dirty="0" smtClean="0"/>
              <a:t>O(N log N) </a:t>
            </a:r>
            <a:r>
              <a:rPr lang="tr-TR" dirty="0" smtClean="0"/>
              <a:t>zamandır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Seçme sıralama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1000" y="14478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Seçme sıralama sözde kodu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sonuç:=boş dizi</a:t>
            </a:r>
          </a:p>
          <a:p>
            <a:r>
              <a:rPr lang="tr-TR" dirty="0" smtClean="0"/>
              <a:t>p</a:t>
            </a:r>
            <a:r>
              <a:rPr lang="en-US" dirty="0" smtClean="0"/>
              <a:t>:=</a:t>
            </a:r>
            <a:r>
              <a:rPr lang="tr-TR" dirty="0" smtClean="0"/>
              <a:t>giriş </a:t>
            </a:r>
            <a:r>
              <a:rPr lang="en-US" dirty="0" smtClean="0"/>
              <a:t>d</a:t>
            </a:r>
            <a:r>
              <a:rPr lang="tr-TR" dirty="0" smtClean="0"/>
              <a:t>izi</a:t>
            </a:r>
          </a:p>
          <a:p>
            <a:r>
              <a:rPr lang="tr-TR" dirty="0" smtClean="0"/>
              <a:t>p boş değil iken</a:t>
            </a:r>
            <a:br>
              <a:rPr lang="tr-TR" dirty="0" smtClean="0"/>
            </a:br>
            <a:r>
              <a:rPr lang="tr-TR" dirty="0" smtClean="0"/>
              <a:t>   a:=p’deki min nesne seçin;</a:t>
            </a:r>
          </a:p>
          <a:p>
            <a:r>
              <a:rPr lang="tr-TR" dirty="0" smtClean="0"/>
              <a:t>   sonuç:=(sonuç, a);</a:t>
            </a:r>
            <a:endParaRPr lang="en-US" dirty="0" smtClean="0"/>
          </a:p>
          <a:p>
            <a:r>
              <a:rPr lang="tr-TR" dirty="0" smtClean="0"/>
              <a:t>   p’den a’yı çıkartın;</a:t>
            </a:r>
          </a:p>
          <a:p>
            <a:r>
              <a:rPr lang="tr-TR" dirty="0" smtClean="0"/>
              <a:t>döngü sonu</a:t>
            </a:r>
            <a:br>
              <a:rPr lang="tr-TR" dirty="0" smtClean="0"/>
            </a:br>
            <a:r>
              <a:rPr lang="tr-TR" dirty="0" smtClean="0"/>
              <a:t>yaz sonuç</a:t>
            </a:r>
          </a:p>
        </p:txBody>
      </p:sp>
      <p:sp>
        <p:nvSpPr>
          <p:cNvPr id="45" name="Oval 44"/>
          <p:cNvSpPr/>
          <p:nvPr/>
        </p:nvSpPr>
        <p:spPr>
          <a:xfrm>
            <a:off x="5715000" y="14478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379204" y="4343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p’dan a’yı çıkartın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5451765" y="2729345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a:=p’den min nesne seçin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5791200" y="62484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yaz p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162800" y="1524000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başlangıç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239000" y="6096000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bitiş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45" idx="4"/>
            <a:endCxn id="55" idx="0"/>
          </p:cNvCxnSpPr>
          <p:nvPr/>
        </p:nvCxnSpPr>
        <p:spPr>
          <a:xfrm>
            <a:off x="6286500" y="1981200"/>
            <a:ext cx="3465" cy="748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4" idx="2"/>
            <a:endCxn id="54" idx="0"/>
          </p:cNvCxnSpPr>
          <p:nvPr/>
        </p:nvCxnSpPr>
        <p:spPr>
          <a:xfrm flipH="1">
            <a:off x="6293604" y="4038600"/>
            <a:ext cx="3286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hape 37"/>
          <p:cNvCxnSpPr>
            <a:stCxn id="29" idx="3"/>
            <a:endCxn id="55" idx="0"/>
          </p:cNvCxnSpPr>
          <p:nvPr/>
        </p:nvCxnSpPr>
        <p:spPr>
          <a:xfrm flipH="1" flipV="1">
            <a:off x="6289965" y="2729345"/>
            <a:ext cx="1530925" cy="2833255"/>
          </a:xfrm>
          <a:prstGeom prst="bentConnector4">
            <a:avLst>
              <a:gd name="adj1" fmla="val -14932"/>
              <a:gd name="adj2" fmla="val 10806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91000" y="5105400"/>
            <a:ext cx="5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yok</a:t>
            </a:r>
            <a:endParaRPr lang="en-US" dirty="0"/>
          </a:p>
        </p:txBody>
      </p:sp>
      <p:cxnSp>
        <p:nvCxnSpPr>
          <p:cNvPr id="43" name="Elbow Connector 42"/>
          <p:cNvCxnSpPr>
            <a:stCxn id="29" idx="1"/>
            <a:endCxn id="56" idx="2"/>
          </p:cNvCxnSpPr>
          <p:nvPr/>
        </p:nvCxnSpPr>
        <p:spPr>
          <a:xfrm rot="10800000" flipH="1" flipV="1">
            <a:off x="4772890" y="5562600"/>
            <a:ext cx="1018310" cy="952500"/>
          </a:xfrm>
          <a:prstGeom prst="bentConnector3">
            <a:avLst>
              <a:gd name="adj1" fmla="val -224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458690" y="35052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Sonuca a’yı ekleyin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55" idx="2"/>
            <a:endCxn id="24" idx="0"/>
          </p:cNvCxnSpPr>
          <p:nvPr/>
        </p:nvCxnSpPr>
        <p:spPr>
          <a:xfrm>
            <a:off x="6289965" y="3262745"/>
            <a:ext cx="6925" cy="242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Decision 28"/>
          <p:cNvSpPr/>
          <p:nvPr/>
        </p:nvSpPr>
        <p:spPr>
          <a:xfrm>
            <a:off x="4772890" y="5181600"/>
            <a:ext cx="3048000" cy="762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p’de kalan nesneler var?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153400" y="5257800"/>
            <a:ext cx="476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var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54" idx="2"/>
            <a:endCxn id="29" idx="0"/>
          </p:cNvCxnSpPr>
          <p:nvPr/>
        </p:nvCxnSpPr>
        <p:spPr>
          <a:xfrm>
            <a:off x="6293604" y="4876800"/>
            <a:ext cx="3286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Seçme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Seçme sıralamada, bütün kalan diziyi tekrar tekrar incelememiz lazım</a:t>
            </a:r>
          </a:p>
          <a:p>
            <a:r>
              <a:rPr lang="tr-TR" dirty="0" smtClean="0"/>
              <a:t>İlk pozısyon için, N sayı incelememiz lazim</a:t>
            </a:r>
          </a:p>
          <a:p>
            <a:r>
              <a:rPr lang="tr-TR" dirty="0" smtClean="0"/>
              <a:t>İkinci pozısyon için, N-1 sayı incelememiz lazim</a:t>
            </a:r>
          </a:p>
          <a:p>
            <a:r>
              <a:rPr lang="tr-TR" dirty="0" smtClean="0"/>
              <a:t>Üçüncü pozısyon için, N-2 sayı incelememiz lazim</a:t>
            </a:r>
          </a:p>
          <a:p>
            <a:r>
              <a:rPr lang="tr-TR" dirty="0" smtClean="0"/>
              <a:t>vb</a:t>
            </a:r>
          </a:p>
          <a:p>
            <a:r>
              <a:rPr lang="tr-TR" b="1" dirty="0" smtClean="0"/>
              <a:t>Toplam, N(N-1)/2=O(N</a:t>
            </a:r>
            <a:r>
              <a:rPr lang="tr-TR" b="1" baseline="30000" dirty="0" smtClean="0"/>
              <a:t>2</a:t>
            </a:r>
            <a:r>
              <a:rPr lang="tr-TR" b="1" dirty="0" smtClean="0"/>
              <a:t>) operasyon yapıyoruz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Ekleme sıralama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Ana fikri</a:t>
            </a:r>
          </a:p>
          <a:p>
            <a:pPr lvl="1"/>
            <a:r>
              <a:rPr lang="tr-TR" dirty="0" smtClean="0"/>
              <a:t>Sonucu sıralanmış şekilde baştan oluşturuyoruz</a:t>
            </a:r>
          </a:p>
          <a:p>
            <a:pPr lvl="1"/>
            <a:r>
              <a:rPr lang="tr-TR" dirty="0" smtClean="0"/>
              <a:t>Bunun için, verilen diziden bir sayı alırken o sayıyı her zaman sonuca doğru bir pozisyona ekliyoruz</a:t>
            </a:r>
            <a:br>
              <a:rPr lang="tr-TR" dirty="0" smtClean="0"/>
            </a:br>
            <a:r>
              <a:rPr lang="tr-TR" dirty="0" smtClean="0"/>
              <a:t>(ama bunun için ikiye bölme </a:t>
            </a:r>
            <a:r>
              <a:rPr lang="tr-TR" u="sng" dirty="0" smtClean="0"/>
              <a:t>kullanmıyoruz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Doğru pozisyonu bulmak için bütün var olan çıktı dizisini tekrar tekrar incelememiz lazım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3510</TotalTime>
  <Words>2114</Words>
  <Application>Microsoft Office PowerPoint</Application>
  <PresentationFormat>On-screen Show (4:3)</PresentationFormat>
  <Paragraphs>847</Paragraphs>
  <Slides>63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MIT503  Veri Yapıları ve algoritmalar Sıralama algoritmaları</vt:lpstr>
      <vt:lpstr>Algoritma geliştirme</vt:lpstr>
      <vt:lpstr>Sıralama sorunu</vt:lpstr>
      <vt:lpstr>Naif sıralama</vt:lpstr>
      <vt:lpstr>Seçme sıralama</vt:lpstr>
      <vt:lpstr>Seçme sıralama</vt:lpstr>
      <vt:lpstr>Seçme sıralama</vt:lpstr>
      <vt:lpstr>Seçme sıralama</vt:lpstr>
      <vt:lpstr>Ekleme sıralama</vt:lpstr>
      <vt:lpstr>Ekleme sıralama</vt:lpstr>
      <vt:lpstr>Ekleme sıralama</vt:lpstr>
      <vt:lpstr>Ekleme sıralama</vt:lpstr>
      <vt:lpstr>Kabarcık sıralama</vt:lpstr>
      <vt:lpstr>Kabarcık sıralama</vt:lpstr>
      <vt:lpstr>Kabarcık sıralama</vt:lpstr>
      <vt:lpstr>Kabarcık sıralama</vt:lpstr>
      <vt:lpstr>Kabarcık sıralama</vt:lpstr>
      <vt:lpstr>Naif sıralama: özet</vt:lpstr>
      <vt:lpstr>Böl-ve-fethet sıralama</vt:lpstr>
      <vt:lpstr>Hızlı sıralama (quicksort)</vt:lpstr>
      <vt:lpstr>Hızlı sıralama (quicksort)</vt:lpstr>
      <vt:lpstr>Hızlı sıralama (quicksort)</vt:lpstr>
      <vt:lpstr>Hızlı sıralama (quicksort)</vt:lpstr>
      <vt:lpstr>quicksort</vt:lpstr>
      <vt:lpstr>quicksort</vt:lpstr>
      <vt:lpstr>quicksort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mergesort</vt:lpstr>
      <vt:lpstr>heapsort</vt:lpstr>
      <vt:lpstr>heapsort</vt:lpstr>
      <vt:lpstr>Sıralama Algoritmaları (Böl-ve-Fethet)</vt:lpstr>
      <vt:lpstr>Özel sıralama konuları</vt:lpstr>
      <vt:lpstr>Sayım sıralama</vt:lpstr>
      <vt:lpstr>Sayım sıralama</vt:lpstr>
      <vt:lpstr>Sayım sıralama</vt:lpstr>
      <vt:lpstr>Kova sıralama</vt:lpstr>
      <vt:lpstr>Kova sıralama</vt:lpstr>
      <vt:lpstr>Kova sıralama</vt:lpstr>
      <vt:lpstr>Radix sıralama</vt:lpstr>
      <vt:lpstr>Radix sıralama</vt:lpstr>
      <vt:lpstr>Radix sıralama</vt:lpstr>
      <vt:lpstr>ilave sıralama konuları: radix sıralama</vt:lpstr>
      <vt:lpstr>Özet</vt:lpstr>
      <vt:lpstr>Özet</vt:lpstr>
      <vt:lpstr>Böl-ve-fethet yaklaşımı</vt:lpstr>
      <vt:lpstr>Böl-ve-fethet yaklaşımı</vt:lpstr>
      <vt:lpstr>Böl-ve-fethet yaklaşımı</vt:lpstr>
      <vt:lpstr>Böl-ve-fethet yaklaşımı</vt:lpstr>
      <vt:lpstr>Böl-ve-fethet yaklaşımı</vt:lpstr>
      <vt:lpstr>Böl-ve-fethet yaklaşımı</vt:lpstr>
      <vt:lpstr>Böl-ve-fethet yaklaşımı</vt:lpstr>
      <vt:lpstr>Böl-ve-fethet yaklaşımı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MIT503 Veri Yapıları ve algoritmalar</dc:title>
  <dc:creator>gmyuriy</dc:creator>
  <cp:lastModifiedBy>gmyuriy</cp:lastModifiedBy>
  <cp:revision>2283</cp:revision>
  <dcterms:created xsi:type="dcterms:W3CDTF">2006-08-16T00:00:00Z</dcterms:created>
  <dcterms:modified xsi:type="dcterms:W3CDTF">2014-11-22T10:52:24Z</dcterms:modified>
</cp:coreProperties>
</file>